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7" r:id="rId1"/>
  </p:sldMasterIdLst>
  <p:notesMasterIdLst>
    <p:notesMasterId r:id="rId73"/>
  </p:notesMasterIdLst>
  <p:handoutMasterIdLst>
    <p:handoutMasterId r:id="rId74"/>
  </p:handoutMasterIdLst>
  <p:sldIdLst>
    <p:sldId id="258" r:id="rId2"/>
    <p:sldId id="288" r:id="rId3"/>
    <p:sldId id="274" r:id="rId4"/>
    <p:sldId id="328" r:id="rId5"/>
    <p:sldId id="317" r:id="rId6"/>
    <p:sldId id="262" r:id="rId7"/>
    <p:sldId id="263" r:id="rId8"/>
    <p:sldId id="300" r:id="rId9"/>
    <p:sldId id="289" r:id="rId10"/>
    <p:sldId id="260" r:id="rId11"/>
    <p:sldId id="290" r:id="rId12"/>
    <p:sldId id="329" r:id="rId13"/>
    <p:sldId id="276" r:id="rId14"/>
    <p:sldId id="299" r:id="rId15"/>
    <p:sldId id="266" r:id="rId16"/>
    <p:sldId id="327" r:id="rId17"/>
    <p:sldId id="301" r:id="rId18"/>
    <p:sldId id="279" r:id="rId19"/>
    <p:sldId id="330" r:id="rId20"/>
    <p:sldId id="261" r:id="rId21"/>
    <p:sldId id="291" r:id="rId22"/>
    <p:sldId id="292" r:id="rId23"/>
    <p:sldId id="331" r:id="rId24"/>
    <p:sldId id="264" r:id="rId25"/>
    <p:sldId id="293" r:id="rId26"/>
    <p:sldId id="270" r:id="rId27"/>
    <p:sldId id="294" r:id="rId28"/>
    <p:sldId id="303" r:id="rId29"/>
    <p:sldId id="295" r:id="rId30"/>
    <p:sldId id="278" r:id="rId31"/>
    <p:sldId id="296" r:id="rId32"/>
    <p:sldId id="302" r:id="rId33"/>
    <p:sldId id="332" r:id="rId34"/>
    <p:sldId id="305" r:id="rId35"/>
    <p:sldId id="306" r:id="rId36"/>
    <p:sldId id="309" r:id="rId37"/>
    <p:sldId id="265" r:id="rId38"/>
    <p:sldId id="307" r:id="rId39"/>
    <p:sldId id="311" r:id="rId40"/>
    <p:sldId id="310" r:id="rId41"/>
    <p:sldId id="312" r:id="rId42"/>
    <p:sldId id="313" r:id="rId43"/>
    <p:sldId id="316" r:id="rId44"/>
    <p:sldId id="315" r:id="rId45"/>
    <p:sldId id="314" r:id="rId46"/>
    <p:sldId id="333" r:id="rId47"/>
    <p:sldId id="297" r:id="rId48"/>
    <p:sldId id="308" r:id="rId49"/>
    <p:sldId id="298" r:id="rId50"/>
    <p:sldId id="273" r:id="rId51"/>
    <p:sldId id="318" r:id="rId52"/>
    <p:sldId id="283" r:id="rId53"/>
    <p:sldId id="319" r:id="rId54"/>
    <p:sldId id="284" r:id="rId55"/>
    <p:sldId id="320" r:id="rId56"/>
    <p:sldId id="321" r:id="rId57"/>
    <p:sldId id="323" r:id="rId58"/>
    <p:sldId id="324" r:id="rId59"/>
    <p:sldId id="326" r:id="rId60"/>
    <p:sldId id="282" r:id="rId61"/>
    <p:sldId id="334" r:id="rId62"/>
    <p:sldId id="325" r:id="rId63"/>
    <p:sldId id="268" r:id="rId64"/>
    <p:sldId id="335" r:id="rId65"/>
    <p:sldId id="322" r:id="rId66"/>
    <p:sldId id="269" r:id="rId67"/>
    <p:sldId id="285" r:id="rId68"/>
    <p:sldId id="286" r:id="rId69"/>
    <p:sldId id="337" r:id="rId70"/>
    <p:sldId id="280" r:id="rId71"/>
    <p:sldId id="28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723"/>
    <p:restoredTop sz="86404"/>
  </p:normalViewPr>
  <p:slideViewPr>
    <p:cSldViewPr snapToGrid="0" snapToObjects="1">
      <p:cViewPr varScale="1">
        <p:scale>
          <a:sx n="152" d="100"/>
          <a:sy n="152" d="100"/>
        </p:scale>
        <p:origin x="216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507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3773B2-B577-2D48-9A3C-FAAB7DDBC5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EEFC9-B719-F245-B830-B68A9ECD6F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9509E-FEAD-5E44-9B3E-53291DFF2C32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8331E-48FD-E24C-9FC0-4944417299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28C9-9BAC-9A47-94A9-10E3E9FB35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F6F28-7C8F-D04F-A776-7EC469C50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39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9BE6A-F7C6-8B49-8518-5267E5A1C937}" type="datetimeFigureOut">
              <a:rPr lang="en-US" smtClean="0"/>
              <a:t>4/19/19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EFA7A-057D-0745-84BA-56EF494B0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7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F2087-BCE8-EB4E-B102-5E3999057F1B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7DAA-14AB-364B-BE4E-9171485D55BB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8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E58B-0756-DB4F-8D74-EA78631454A2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2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8452-9049-8644-BD54-F67A0A999A0C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51711" y="6199875"/>
            <a:ext cx="2074385" cy="5216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fld id="{01E68C2E-F589-B24F-A9C6-F94C77EF8AEF}" type="slidenum">
              <a:rPr lang="en-US" smtClean="0"/>
              <a:pPr/>
              <a:t>‹#›</a:t>
            </a:fld>
            <a:r>
              <a:rPr lang="en-US" dirty="0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1237428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DD323-0289-EC47-BBDB-659F27A50F8A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78C0B-40C2-5D44-A662-C7CF8799827E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7275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1C069-8AD6-F245-9310-AFBF045D55B5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488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E4BD6-87B9-A042-B948-F259A6732832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2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D2C88-F58B-1448-A823-51A3E3A920AC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06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158A-8F80-0D4C-A98F-1B0FD4E22896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035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E48-AAC6-8347-B27F-069EF2C2300C}" type="datetime1">
              <a:rPr lang="ja-JP" altLang="en-US" smtClean="0"/>
              <a:t>2019/4/19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0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egoe UI Emoji Regular"/>
              </a:defRPr>
            </a:lvl1pPr>
          </a:lstStyle>
          <a:p>
            <a:fld id="{0FB6252C-47D0-EB4F-AADD-C58FF6051ACD}" type="datetime1">
              <a:rPr lang="ja-JP" altLang="en-US" smtClean="0"/>
              <a:t>2019/4/19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egoe UI Emoji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egoe UI Emoji Regular"/>
              </a:defRPr>
            </a:lvl1pPr>
          </a:lstStyle>
          <a:p>
            <a:fld id="{01E68C2E-F589-B24F-A9C6-F94C77EF8AEF}" type="slidenum">
              <a:rPr lang="en-US" smtClean="0"/>
              <a:pPr/>
              <a:t>‹#›</a:t>
            </a:fld>
            <a:r>
              <a:rPr lang="en-US" dirty="0"/>
              <a:t> / 70</a:t>
            </a:r>
          </a:p>
        </p:txBody>
      </p:sp>
    </p:spTree>
    <p:extLst>
      <p:ext uri="{BB962C8B-B14F-4D97-AF65-F5344CB8AC3E}">
        <p14:creationId xmlns:p14="http://schemas.microsoft.com/office/powerpoint/2010/main" val="148759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 Emoji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Emoji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Emoji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Emoji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Emoji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Emoji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.imgur.com/OJ9i8le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api/language-extensions/language-server-extension-guid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8/vimrc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3475-552B-0C4C-A58B-5C71C1FDE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104" y="1222131"/>
            <a:ext cx="10234864" cy="258461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おすすめ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Vim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プラグイン紹介</a:t>
            </a:r>
            <a:b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@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横田研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Vim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勉強会</a:t>
            </a:r>
            <a:endParaRPr lang="en-US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FBD35-1CC8-F945-B44A-B42A804BDD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9675" y="5635869"/>
            <a:ext cx="4408588" cy="405779"/>
          </a:xfrm>
        </p:spPr>
        <p:txBody>
          <a:bodyPr>
            <a:normAutofit fontScale="92500"/>
          </a:bodyPr>
          <a:lstStyle/>
          <a:p>
            <a:pPr algn="l"/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横田理央研究室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修士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年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岩瀬</a:t>
            </a:r>
            <a:r>
              <a:rPr lang="en-US" altLang="ja-JP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ja-JP" altLang="en-US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駿</a:t>
            </a:r>
            <a:endParaRPr lang="en-US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8DA5D-1A9D-CD41-8813-C3B101D97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452" y="6041648"/>
            <a:ext cx="2406618" cy="50555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595F48-C9DF-0E4E-8A13-F5C62DD7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2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プラグインで何ができるの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413" y="1529693"/>
            <a:ext cx="8224269" cy="467018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ファイル・文字列の検索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シンタックスハイライト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Linter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機能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ファイラー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ファイル管理ツール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補完機能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他にもいろいろたくさん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7C3FCA-B0F9-7A45-8CCF-833680DD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4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0D2D42-4BB5-B540-83B5-96845A6E36B1}"/>
              </a:ext>
            </a:extLst>
          </p:cNvPr>
          <p:cNvSpPr/>
          <p:nvPr/>
        </p:nvSpPr>
        <p:spPr>
          <a:xfrm>
            <a:off x="1019796" y="2664688"/>
            <a:ext cx="10152408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IDE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でできることは</a:t>
            </a:r>
            <a:r>
              <a:rPr lang="ja-JP" altLang="en-US" sz="4000">
                <a:solidFill>
                  <a:schemeClr val="bg2"/>
                </a:solidFill>
                <a:latin typeface="Segoe UI Emoji Regular"/>
              </a:rPr>
              <a:t>ほぼ</a:t>
            </a:r>
            <a:r>
              <a:rPr lang="ja-JP" altLang="en-US" sz="4000">
                <a:latin typeface="Segoe UI Emoji Regular"/>
              </a:rPr>
              <a:t>全部できる！！！！</a:t>
            </a:r>
            <a:endParaRPr lang="en-US" altLang="ja-JP" sz="4000" dirty="0">
              <a:latin typeface="Segoe UI Emoji Regular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ja-JP" altLang="en-US" sz="4000">
                <a:latin typeface="Segoe UI Emoji Regular"/>
              </a:rPr>
              <a:t>全部ターミナルで作業が完結！！最高！！</a:t>
            </a:r>
            <a:endParaRPr lang="en-US" altLang="ja-JP" sz="4000" dirty="0">
              <a:latin typeface="Segoe UI Emoji Regular"/>
            </a:endParaRPr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7EA4E1B-C3BA-0445-A571-37C5CBD6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プラグイン管理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928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プラグイン管理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950B19D-D30E-9B4E-93F4-E1733C38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736E21-A19C-D945-A575-A30FBE7EA91A}"/>
              </a:ext>
            </a:extLst>
          </p:cNvPr>
          <p:cNvSpPr txBox="1">
            <a:spLocks/>
          </p:cNvSpPr>
          <p:nvPr/>
        </p:nvSpPr>
        <p:spPr>
          <a:xfrm>
            <a:off x="2215842" y="2872691"/>
            <a:ext cx="3356414" cy="2343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ja-JP" sz="4800" b="1" dirty="0" err="1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dein.vim</a:t>
            </a:r>
            <a:endParaRPr lang="en-US" altLang="ja-JP" sz="4000" b="1" dirty="0">
              <a:solidFill>
                <a:srgbClr val="0070C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NeoBundle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Vundle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EDCBC85D-47E1-AB48-9E9D-808B85D6FFFE}"/>
              </a:ext>
            </a:extLst>
          </p:cNvPr>
          <p:cNvSpPr/>
          <p:nvPr/>
        </p:nvSpPr>
        <p:spPr>
          <a:xfrm>
            <a:off x="502595" y="2276273"/>
            <a:ext cx="11186809" cy="345331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61" y="2074892"/>
            <a:ext cx="7594761" cy="564614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プラグインを管理するためのプラグイン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7EF70C-DD59-C74F-9E87-757B5215A735}"/>
              </a:ext>
            </a:extLst>
          </p:cNvPr>
          <p:cNvSpPr txBox="1">
            <a:spLocks/>
          </p:cNvSpPr>
          <p:nvPr/>
        </p:nvSpPr>
        <p:spPr>
          <a:xfrm>
            <a:off x="5835665" y="2971325"/>
            <a:ext cx="3912123" cy="1637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vim-pathogen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vim-plug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C005F6-BD93-074E-8D98-73DB16B3ABD2}"/>
              </a:ext>
            </a:extLst>
          </p:cNvPr>
          <p:cNvSpPr txBox="1"/>
          <p:nvPr/>
        </p:nvSpPr>
        <p:spPr>
          <a:xfrm>
            <a:off x="8964199" y="49267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1895749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プラグイン管理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5" y="1940942"/>
            <a:ext cx="11845410" cy="17942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日本だと暗黒美夢王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Shougo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の開発した</a:t>
            </a:r>
            <a:r>
              <a:rPr lang="en-US" altLang="ja-JP" sz="4000" b="1" dirty="0" err="1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dein.vim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を使ってる人が多い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最も高速に動作するのは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en-US" altLang="ja-JP" sz="4000" b="1" dirty="0" err="1">
                <a:solidFill>
                  <a:srgbClr val="0070C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dein.vim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9D5AF9-9DEA-CB44-929F-7F1FECBB61A3}"/>
              </a:ext>
            </a:extLst>
          </p:cNvPr>
          <p:cNvGrpSpPr/>
          <p:nvPr/>
        </p:nvGrpSpPr>
        <p:grpSpPr>
          <a:xfrm>
            <a:off x="525465" y="3632206"/>
            <a:ext cx="11141067" cy="2161309"/>
            <a:chOff x="747963" y="4358321"/>
            <a:chExt cx="9454875" cy="16107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A52B87-67E4-FA46-A838-F91566399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0460"/>
            <a:stretch/>
          </p:blipFill>
          <p:spPr>
            <a:xfrm>
              <a:off x="747963" y="4358321"/>
              <a:ext cx="5164216" cy="16107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82CCBA-52F3-7B4F-9AA2-B1E7BAC3A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8509" y="4358321"/>
              <a:ext cx="4914329" cy="1610716"/>
            </a:xfrm>
            <a:prstGeom prst="rect">
              <a:avLst/>
            </a:prstGeom>
          </p:spPr>
        </p:pic>
      </p:grp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950B19D-D30E-9B4E-93F4-E1733C386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6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891355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ファイル・文字列の検索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13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ファイル・文字列の検索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650" y="3044542"/>
            <a:ext cx="9468700" cy="85954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とりあえず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ja-JP" sz="4800" b="1" dirty="0">
                <a:solidFill>
                  <a:srgbClr val="0070C0"/>
                </a:solidFill>
              </a:rPr>
              <a:t>FZF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r>
              <a:rPr lang="en-US" altLang="ja-JP" sz="4800" b="1" dirty="0" err="1">
                <a:solidFill>
                  <a:srgbClr val="0070C0"/>
                </a:solidFill>
              </a:rPr>
              <a:t>Ripgrep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を入れよう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6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ファイル・文字列の検索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29" y="1470991"/>
            <a:ext cx="11170542" cy="1563154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rgbClr val="0070C0"/>
                </a:solidFill>
              </a:rPr>
              <a:t>FZF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は絞り込み検索のためのライブラリ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500" b="1" dirty="0" err="1">
                <a:solidFill>
                  <a:srgbClr val="0070C0"/>
                </a:solidFill>
              </a:rPr>
              <a:t>Ripgrep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は最も高速に動作する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grep(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文字列の検索のためのコマンド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CB8E35-B27B-2649-9680-E7D8FB93AB0C}"/>
              </a:ext>
            </a:extLst>
          </p:cNvPr>
          <p:cNvSpPr/>
          <p:nvPr/>
        </p:nvSpPr>
        <p:spPr>
          <a:xfrm>
            <a:off x="708345" y="3142423"/>
            <a:ext cx="10775309" cy="286232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" </a:t>
            </a:r>
            <a:r>
              <a:rPr lang="en-US" i="1" dirty="0" err="1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fzf.vim</a:t>
            </a:r>
            <a:endParaRPr lang="en-US" dirty="0">
              <a:solidFill>
                <a:srgbClr val="FFBB00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b="1" dirty="0">
                <a:solidFill>
                  <a:srgbClr val="F8C50B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dein#</a:t>
            </a:r>
            <a:r>
              <a:rPr lang="en-US" dirty="0" err="1">
                <a:solidFill>
                  <a:srgbClr val="FFFF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tap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(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'</a:t>
            </a:r>
            <a:r>
              <a:rPr lang="en-US" dirty="0" err="1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fzf.vim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'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)</a:t>
            </a:r>
            <a:endParaRPr lang="en-US" dirty="0">
              <a:solidFill>
                <a:srgbClr val="FF7F66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command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! -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bang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-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nargs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=*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Rg</a:t>
            </a:r>
            <a:endParaRPr lang="en-US" dirty="0">
              <a:solidFill>
                <a:srgbClr val="008BFF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      \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b="1" dirty="0">
                <a:solidFill>
                  <a:srgbClr val="F8C50B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call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fzf#vim#</a:t>
            </a:r>
            <a:r>
              <a:rPr lang="en-US" dirty="0" err="1">
                <a:solidFill>
                  <a:srgbClr val="FFFF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grep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(</a:t>
            </a:r>
            <a:endParaRPr lang="en-US" dirty="0">
              <a:solidFill>
                <a:srgbClr val="008BFF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      \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  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‘</a:t>
            </a:r>
            <a:r>
              <a:rPr lang="en-US" dirty="0" err="1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rg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i="1" dirty="0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--column --line-number  --no-heading --color=always '.</a:t>
            </a:r>
            <a:r>
              <a:rPr lang="en-US" i="1" dirty="0" err="1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shellescape</a:t>
            </a:r>
            <a:r>
              <a:rPr lang="en-US" i="1" dirty="0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(&lt;q-</a:t>
            </a:r>
            <a:r>
              <a:rPr lang="en-US" i="1" dirty="0" err="1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args</a:t>
            </a:r>
            <a:r>
              <a:rPr lang="en-US" i="1" dirty="0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&gt;), 0,</a:t>
            </a:r>
            <a:endParaRPr lang="en-US" dirty="0">
              <a:solidFill>
                <a:srgbClr val="FFBB00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      \   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fzf#vim#</a:t>
            </a:r>
            <a:r>
              <a:rPr lang="en-US" dirty="0" err="1">
                <a:solidFill>
                  <a:srgbClr val="FFFF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with_preview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(</a:t>
            </a:r>
            <a:endParaRPr lang="en-US" dirty="0">
              <a:solidFill>
                <a:srgbClr val="008BFF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      \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   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{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'options'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'--exact --delimiter : --nth 3.. --preview "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rougify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{</a:t>
            </a:r>
            <a:r>
              <a:rPr lang="en-US" dirty="0">
                <a:solidFill>
                  <a:srgbClr val="F87FF4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2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..-</a:t>
            </a:r>
            <a:r>
              <a:rPr lang="en-US" dirty="0">
                <a:solidFill>
                  <a:srgbClr val="F87FF4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1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} |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head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-</a:t>
            </a:r>
            <a:r>
              <a:rPr lang="en-US" dirty="0">
                <a:solidFill>
                  <a:srgbClr val="FF7F66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'.&amp;lines.'</a:t>
            </a:r>
            <a:r>
              <a:rPr lang="en-US" i="1" dirty="0">
                <a:solidFill>
                  <a:srgbClr val="FFBB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"'}, 'right:50%'))</a:t>
            </a:r>
            <a:endParaRPr lang="en-US" dirty="0">
              <a:solidFill>
                <a:srgbClr val="FF7F66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</a:t>
            </a:r>
            <a:r>
              <a:rPr lang="en-US" dirty="0" err="1">
                <a:solidFill>
                  <a:srgbClr val="13D8E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nnoremap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&lt;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silent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 &lt;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C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-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t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 :</a:t>
            </a:r>
            <a:r>
              <a:rPr lang="en-US" b="1" dirty="0">
                <a:solidFill>
                  <a:srgbClr val="F8C50B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call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Fzf_dev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()&lt;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CR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</a:t>
            </a:r>
          </a:p>
          <a:p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  </a:t>
            </a:r>
            <a:r>
              <a:rPr lang="en-US" dirty="0" err="1">
                <a:solidFill>
                  <a:srgbClr val="13D8E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nnoremap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&lt;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silent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 ,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g</a:t>
            </a:r>
            <a:r>
              <a:rPr lang="en-US" dirty="0">
                <a:solidFill>
                  <a:srgbClr val="000000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 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:</a:t>
            </a:r>
            <a:r>
              <a:rPr lang="en-US" dirty="0" err="1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Rg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&lt;</a:t>
            </a:r>
            <a:r>
              <a:rPr lang="en-US" dirty="0">
                <a:solidFill>
                  <a:srgbClr val="008BF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CR</a:t>
            </a:r>
            <a:r>
              <a:rPr lang="en-US" dirty="0">
                <a:solidFill>
                  <a:srgbClr val="3CB67F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&gt;</a:t>
            </a:r>
            <a:endParaRPr lang="en-US" dirty="0">
              <a:solidFill>
                <a:srgbClr val="13D8EF"/>
              </a:solidFill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  <a:p>
            <a:r>
              <a:rPr lang="en-US" b="1" dirty="0">
                <a:solidFill>
                  <a:srgbClr val="F8C50B"/>
                </a:solidFill>
                <a:latin typeface="MesloLGM Nerd Font RegularForPo" panose="020B0609030804020204" pitchFamily="49" charset="0"/>
                <a:ea typeface="MesloLGM Nerd Font RegularForPo" panose="020B0609030804020204" pitchFamily="49" charset="0"/>
                <a:cs typeface="MesloLGM Nerd Font RegularForPo" panose="020B0609030804020204" pitchFamily="49" charset="0"/>
              </a:rPr>
              <a:t>endif</a:t>
            </a:r>
            <a:endParaRPr lang="en-US" dirty="0">
              <a:solidFill>
                <a:srgbClr val="F8C50B"/>
              </a:solidFill>
              <a:effectLst/>
              <a:latin typeface="MesloLGM Nerd Font RegularForPo" panose="020B0609030804020204" pitchFamily="49" charset="0"/>
              <a:ea typeface="MesloLGM Nerd Font RegularForPo" panose="020B0609030804020204" pitchFamily="49" charset="0"/>
              <a:cs typeface="MesloLGM Nerd Font RegularForPo" panose="020B060903080402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D4342A-F510-184D-A4CE-9C3890B0046C}"/>
              </a:ext>
            </a:extLst>
          </p:cNvPr>
          <p:cNvSpPr txBox="1"/>
          <p:nvPr/>
        </p:nvSpPr>
        <p:spPr>
          <a:xfrm>
            <a:off x="2100770" y="6113023"/>
            <a:ext cx="817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Emoji Regular"/>
              </a:rPr>
              <a:t>“Ctrl + t” </a:t>
            </a:r>
            <a:r>
              <a:rPr lang="ja-JP" altLang="en-US">
                <a:latin typeface="Segoe UI Emoji Regular"/>
              </a:rPr>
              <a:t>でファイル検索</a:t>
            </a:r>
            <a:r>
              <a:rPr lang="en-US" altLang="ja-JP" dirty="0">
                <a:latin typeface="Segoe UI Emoji Regular"/>
              </a:rPr>
              <a:t>, “,g”</a:t>
            </a:r>
            <a:r>
              <a:rPr lang="ja-JP" altLang="en-US">
                <a:latin typeface="Segoe UI Emoji Regular"/>
              </a:rPr>
              <a:t>で文字列検索ができるようにするための設定例</a:t>
            </a:r>
            <a:endParaRPr lang="en-US" dirty="0"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8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ファイル・文字列の検索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Screen Recording 2019-04-17 at 22.23.44">
            <a:hlinkClick r:id="" action="ppaction://media"/>
            <a:extLst>
              <a:ext uri="{FF2B5EF4-FFF2-40B4-BE49-F238E27FC236}">
                <a16:creationId xmlns:a16="http://schemas.microsoft.com/office/drawing/2014/main" id="{E34D47BF-0EB7-1A4F-899E-EA672AC2C4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7330" y="1405644"/>
            <a:ext cx="7797340" cy="4873337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D178B15-214E-414F-AF35-5B254117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5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シンタックスハイライト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2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自己紹介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534" y="1372537"/>
            <a:ext cx="8140028" cy="4944449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氏名</a:t>
            </a:r>
          </a:p>
          <a:p>
            <a:pPr lvl="1">
              <a:spcAft>
                <a:spcPts val="600"/>
              </a:spcAft>
            </a:pP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岩瀬 駿 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いわせ しゅん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lang="ja-JP" altLang="en-US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Aft>
                <a:spcPts val="600"/>
              </a:spcAft>
            </a:pP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所属</a:t>
            </a:r>
          </a:p>
          <a:p>
            <a:pPr lvl="1">
              <a:spcAft>
                <a:spcPts val="600"/>
              </a:spcAft>
            </a:pP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横田理央研究室 修士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年</a:t>
            </a:r>
          </a:p>
          <a:p>
            <a:pPr lvl="1">
              <a:spcAft>
                <a:spcPts val="600"/>
              </a:spcAft>
            </a:pP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コンピュータビジョン関連の研究をしてます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indent="-342900">
              <a:spcAft>
                <a:spcPts val="600"/>
              </a:spcAft>
            </a:pPr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趣味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Vim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でコーディング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Vim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プラグイン探し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42950" lvl="1" indent="-285750">
              <a:spcAft>
                <a:spcPts val="600"/>
              </a:spcAft>
            </a:pP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Vim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の布教活動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742950" lvl="1" indent="-285750">
              <a:spcAft>
                <a:spcPts val="600"/>
              </a:spcAft>
            </a:pPr>
            <a:r>
              <a:rPr lang="en-US" strike="sngStrike" dirty="0">
                <a:latin typeface="Meiryo" panose="020B0604030504040204" pitchFamily="34" charset="-128"/>
                <a:ea typeface="Meiryo" panose="020B0604030504040204" pitchFamily="34" charset="-128"/>
              </a:rPr>
              <a:t>Emacs, IDE(Eclipse, </a:t>
            </a:r>
            <a:r>
              <a:rPr lang="en-US" strike="sngStrike" dirty="0" err="1">
                <a:latin typeface="Meiryo" panose="020B0604030504040204" pitchFamily="34" charset="-128"/>
                <a:ea typeface="Meiryo" panose="020B0604030504040204" pitchFamily="34" charset="-128"/>
              </a:rPr>
              <a:t>Xcode</a:t>
            </a:r>
            <a:r>
              <a:rPr lang="en-US" strike="sngStrike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trike="sngStrike" dirty="0" err="1">
                <a:latin typeface="Meiryo" panose="020B0604030504040204" pitchFamily="34" charset="-128"/>
                <a:ea typeface="Meiryo" panose="020B0604030504040204" pitchFamily="34" charset="-128"/>
              </a:rPr>
              <a:t>etc</a:t>
            </a:r>
            <a:r>
              <a:rPr lang="en-US" strike="sngStrike" dirty="0">
                <a:latin typeface="Meiryo" panose="020B0604030504040204" pitchFamily="34" charset="-128"/>
                <a:ea typeface="Meiryo" panose="020B0604030504040204" pitchFamily="34" charset="-128"/>
              </a:rPr>
              <a:t>…)</a:t>
            </a:r>
            <a:r>
              <a:rPr lang="ja-JP" altLang="en-US" strike="sngStrike">
                <a:latin typeface="Meiryo" panose="020B0604030504040204" pitchFamily="34" charset="-128"/>
                <a:ea typeface="Meiryo" panose="020B0604030504040204" pitchFamily="34" charset="-128"/>
              </a:rPr>
              <a:t>のネガキャン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0BC23B-002A-554C-A9A6-0AF7C315D109}"/>
              </a:ext>
            </a:extLst>
          </p:cNvPr>
          <p:cNvSpPr txBox="1">
            <a:spLocks/>
          </p:cNvSpPr>
          <p:nvPr/>
        </p:nvSpPr>
        <p:spPr>
          <a:xfrm>
            <a:off x="1046050" y="3844762"/>
            <a:ext cx="5685662" cy="3827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dirty="0"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D1067D3-D45A-4D47-AEED-C92458A0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1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シンタックスハイライト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434" y="1184499"/>
            <a:ext cx="10725807" cy="29409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可読性が向上する</a:t>
            </a:r>
            <a:endParaRPr lang="en-US" altLang="ja-JP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言語ごとに異なるプラグインが提供されてる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(“</a:t>
            </a:r>
            <a:r>
              <a:rPr lang="ja-JP" altLang="en-US" sz="2400" i="1">
                <a:solidFill>
                  <a:schemeClr val="tx1">
                    <a:lumMod val="75000"/>
                    <a:lumOff val="25000"/>
                  </a:schemeClr>
                </a:solidFill>
              </a:rPr>
              <a:t>言語名</a:t>
            </a:r>
            <a:r>
              <a:rPr lang="en-US" altLang="ja-JP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highlight vim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で検索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Df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とすれば初期設定でもある程度ハイライトされる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あえて有効化しないという猛者もいるらしい？</a:t>
            </a:r>
            <a:endParaRPr lang="en-US" altLang="ja-JP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詳しくは次の発表で！！</a:t>
            </a:r>
            <a:endParaRPr lang="en-US" altLang="ja-JP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847D5-0818-D446-9487-D1C309620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89"/>
          <a:stretch/>
        </p:blipFill>
        <p:spPr>
          <a:xfrm>
            <a:off x="1699152" y="2306889"/>
            <a:ext cx="995104" cy="458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519ED-88E1-4744-8E90-E4EC1187F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687"/>
          <a:stretch/>
        </p:blipFill>
        <p:spPr>
          <a:xfrm>
            <a:off x="1699152" y="4332573"/>
            <a:ext cx="3889145" cy="2352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D1F2E-6B12-FA4C-B1CD-8455229481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524"/>
          <a:stretch/>
        </p:blipFill>
        <p:spPr>
          <a:xfrm>
            <a:off x="6287796" y="4330860"/>
            <a:ext cx="4035175" cy="23539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D6E572-17AB-F249-AF82-EC23B785B059}"/>
              </a:ext>
            </a:extLst>
          </p:cNvPr>
          <p:cNvSpPr txBox="1"/>
          <p:nvPr/>
        </p:nvSpPr>
        <p:spPr>
          <a:xfrm>
            <a:off x="3222679" y="3959018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08EAC-2BBC-2948-9312-07430F7DE368}"/>
              </a:ext>
            </a:extLst>
          </p:cNvPr>
          <p:cNvSpPr txBox="1"/>
          <p:nvPr/>
        </p:nvSpPr>
        <p:spPr>
          <a:xfrm>
            <a:off x="7961795" y="3940795"/>
            <a:ext cx="68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Emoji Regular"/>
              </a:rPr>
              <a:t>After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1EBC668-1D28-F240-8780-57D72E2D2E43}"/>
              </a:ext>
            </a:extLst>
          </p:cNvPr>
          <p:cNvSpPr/>
          <p:nvPr/>
        </p:nvSpPr>
        <p:spPr>
          <a:xfrm>
            <a:off x="5772864" y="5308312"/>
            <a:ext cx="330365" cy="39901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80D684-4404-674C-9617-49086C3E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0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シンタックスハイライト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CF4A078-D976-B94E-8FC4-99FE49A4E284}"/>
              </a:ext>
            </a:extLst>
          </p:cNvPr>
          <p:cNvGrpSpPr/>
          <p:nvPr/>
        </p:nvGrpSpPr>
        <p:grpSpPr>
          <a:xfrm>
            <a:off x="1122506" y="1195642"/>
            <a:ext cx="9756842" cy="2346115"/>
            <a:chOff x="586907" y="1501769"/>
            <a:chExt cx="8634914" cy="192723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BF01ED2F-400B-D34F-ADF3-F2F439F76ACD}"/>
                </a:ext>
              </a:extLst>
            </p:cNvPr>
            <p:cNvGrpSpPr/>
            <p:nvPr/>
          </p:nvGrpSpPr>
          <p:grpSpPr>
            <a:xfrm>
              <a:off x="586907" y="1501769"/>
              <a:ext cx="8634914" cy="1927232"/>
              <a:chOff x="586907" y="1501769"/>
              <a:chExt cx="8634914" cy="192723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42DC071-E4FD-AF4E-A757-45567E53E69C}"/>
                  </a:ext>
                </a:extLst>
              </p:cNvPr>
              <p:cNvSpPr/>
              <p:nvPr/>
            </p:nvSpPr>
            <p:spPr>
              <a:xfrm>
                <a:off x="586907" y="1823643"/>
                <a:ext cx="8634914" cy="1605358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egoe UI Emoji Regular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FB0D1D7E-1602-734A-A454-473D5A0E9164}"/>
                  </a:ext>
                </a:extLst>
              </p:cNvPr>
              <p:cNvSpPr/>
              <p:nvPr/>
            </p:nvSpPr>
            <p:spPr>
              <a:xfrm>
                <a:off x="770017" y="1501769"/>
                <a:ext cx="1311487" cy="4803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ja-JP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Python</a:t>
                </a:r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C60315AF-5373-794A-A270-75067F692DC1}"/>
                </a:ext>
              </a:extLst>
            </p:cNvPr>
            <p:cNvSpPr txBox="1"/>
            <p:nvPr/>
          </p:nvSpPr>
          <p:spPr>
            <a:xfrm>
              <a:off x="770017" y="2136604"/>
              <a:ext cx="6530955" cy="913070"/>
            </a:xfrm>
            <a:prstGeom prst="rect">
              <a:avLst/>
            </a:prstGeom>
            <a:noFill/>
          </p:spPr>
          <p:txBody>
            <a:bodyPr wrap="none" lIns="90000" rtlCol="0">
              <a:noAutofit/>
            </a:bodyPr>
            <a:lstStyle/>
            <a:p>
              <a:pPr marL="198900" indent="-2772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vim-python/python-syntax</a:t>
              </a:r>
            </a:p>
            <a:p>
              <a:pPr marL="198900" indent="-2772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numirias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/</a:t>
              </a: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semshi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 (Semantic highlight for </a:t>
              </a: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Neovim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)</a:t>
              </a: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92A333B-35A4-5B46-B71E-FACF6C930226}"/>
              </a:ext>
            </a:extLst>
          </p:cNvPr>
          <p:cNvGrpSpPr/>
          <p:nvPr/>
        </p:nvGrpSpPr>
        <p:grpSpPr>
          <a:xfrm>
            <a:off x="1122506" y="3730263"/>
            <a:ext cx="9756842" cy="2593310"/>
            <a:chOff x="2099970" y="2465562"/>
            <a:chExt cx="9756842" cy="2593310"/>
          </a:xfrm>
        </p:grpSpPr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24A6416B-C43D-EE47-8A1D-361A16D87135}"/>
                </a:ext>
              </a:extLst>
            </p:cNvPr>
            <p:cNvSpPr/>
            <p:nvPr/>
          </p:nvSpPr>
          <p:spPr>
            <a:xfrm>
              <a:off x="2099970" y="2748646"/>
              <a:ext cx="9756842" cy="2310226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Emoji Regular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F5CB55E-8886-8B43-B43A-809B6366291A}"/>
                </a:ext>
              </a:extLst>
            </p:cNvPr>
            <p:cNvSpPr/>
            <p:nvPr/>
          </p:nvSpPr>
          <p:spPr>
            <a:xfrm>
              <a:off x="2306871" y="2465562"/>
              <a:ext cx="100059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ja-JP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C++</a:t>
              </a: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7FCC2C-6DE7-0543-AE76-3BF7CE6B3C2D}"/>
              </a:ext>
            </a:extLst>
          </p:cNvPr>
          <p:cNvSpPr txBox="1"/>
          <p:nvPr/>
        </p:nvSpPr>
        <p:spPr>
          <a:xfrm>
            <a:off x="1329407" y="4550833"/>
            <a:ext cx="7379517" cy="1111525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/>
          <a:p>
            <a:pPr marL="198900" indent="-27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octol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/vim-</a:t>
            </a:r>
            <a:r>
              <a:rPr lang="en-US" altLang="ja-JP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cpp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-enhanced-highlight</a:t>
            </a:r>
          </a:p>
          <a:p>
            <a:pPr marL="198900" indent="-27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bfrg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/vim-</a:t>
            </a:r>
            <a:r>
              <a:rPr lang="en-US" altLang="ja-JP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cpp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-modern</a:t>
            </a:r>
          </a:p>
        </p:txBody>
      </p:sp>
      <p:sp>
        <p:nvSpPr>
          <p:cNvPr id="21" name="スライド番号プレースホルダー 20">
            <a:extLst>
              <a:ext uri="{FF2B5EF4-FFF2-40B4-BE49-F238E27FC236}">
                <a16:creationId xmlns:a16="http://schemas.microsoft.com/office/drawing/2014/main" id="{D303FBEC-166B-324D-B088-70B135DD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68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シンタックスハイライト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0CF4A078-D976-B94E-8FC4-99FE49A4E284}"/>
              </a:ext>
            </a:extLst>
          </p:cNvPr>
          <p:cNvGrpSpPr/>
          <p:nvPr/>
        </p:nvGrpSpPr>
        <p:grpSpPr>
          <a:xfrm>
            <a:off x="1122506" y="1195642"/>
            <a:ext cx="9756842" cy="2346115"/>
            <a:chOff x="586907" y="1501769"/>
            <a:chExt cx="8634914" cy="1927232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BF01ED2F-400B-D34F-ADF3-F2F439F76ACD}"/>
                </a:ext>
              </a:extLst>
            </p:cNvPr>
            <p:cNvGrpSpPr/>
            <p:nvPr/>
          </p:nvGrpSpPr>
          <p:grpSpPr>
            <a:xfrm>
              <a:off x="586907" y="1501769"/>
              <a:ext cx="8634914" cy="1927232"/>
              <a:chOff x="586907" y="1501769"/>
              <a:chExt cx="8634914" cy="192723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42DC071-E4FD-AF4E-A757-45567E53E69C}"/>
                  </a:ext>
                </a:extLst>
              </p:cNvPr>
              <p:cNvSpPr/>
              <p:nvPr/>
            </p:nvSpPr>
            <p:spPr>
              <a:xfrm>
                <a:off x="586907" y="1823643"/>
                <a:ext cx="8634914" cy="1605358"/>
              </a:xfrm>
              <a:prstGeom prst="round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Segoe UI Emoji Regular"/>
                </a:endParaRPr>
              </a:p>
            </p:txBody>
          </p:sp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FB0D1D7E-1602-734A-A454-473D5A0E9164}"/>
                  </a:ext>
                </a:extLst>
              </p:cNvPr>
              <p:cNvSpPr/>
              <p:nvPr/>
            </p:nvSpPr>
            <p:spPr>
              <a:xfrm>
                <a:off x="770017" y="1501769"/>
                <a:ext cx="1871076" cy="4803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ja-JP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</a:rPr>
                  <a:t>Javascript</a:t>
                </a:r>
                <a:endParaRPr lang="en-US" altLang="ja-JP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endParaRPr>
              </a:p>
            </p:txBody>
          </p:sp>
        </p:grp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C60315AF-5373-794A-A270-75067F692DC1}"/>
                </a:ext>
              </a:extLst>
            </p:cNvPr>
            <p:cNvSpPr txBox="1"/>
            <p:nvPr/>
          </p:nvSpPr>
          <p:spPr>
            <a:xfrm>
              <a:off x="770017" y="2129343"/>
              <a:ext cx="7251757" cy="1135198"/>
            </a:xfrm>
            <a:prstGeom prst="rect">
              <a:avLst/>
            </a:prstGeom>
            <a:noFill/>
          </p:spPr>
          <p:txBody>
            <a:bodyPr wrap="none" lIns="90000" rtlCol="0">
              <a:noAutofit/>
            </a:bodyPr>
            <a:lstStyle/>
            <a:p>
              <a:pPr marL="198900" indent="-2772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pangloss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/vim-</a:t>
              </a: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javascript</a:t>
              </a:r>
              <a:endPara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endParaRPr>
            </a:p>
            <a:p>
              <a:pPr marL="198900" indent="-277200"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mxw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/vim-</a:t>
              </a:r>
              <a:r>
                <a:rPr lang="en-US" altLang="ja-JP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jsx</a:t>
              </a:r>
              <a:r>
                <a:rPr lang="en-US" altLang="ja-JP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 (For JSX)</a:t>
              </a: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92A333B-35A4-5B46-B71E-FACF6C930226}"/>
              </a:ext>
            </a:extLst>
          </p:cNvPr>
          <p:cNvGrpSpPr/>
          <p:nvPr/>
        </p:nvGrpSpPr>
        <p:grpSpPr>
          <a:xfrm>
            <a:off x="1122505" y="3720959"/>
            <a:ext cx="9756841" cy="2602614"/>
            <a:chOff x="2099969" y="2456258"/>
            <a:chExt cx="9756841" cy="2602614"/>
          </a:xfrm>
        </p:grpSpPr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24A6416B-C43D-EE47-8A1D-361A16D87135}"/>
                </a:ext>
              </a:extLst>
            </p:cNvPr>
            <p:cNvSpPr/>
            <p:nvPr/>
          </p:nvSpPr>
          <p:spPr>
            <a:xfrm>
              <a:off x="2099969" y="2748646"/>
              <a:ext cx="9756841" cy="2310226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 Emoji Regular"/>
              </a:endParaRP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F5CB55E-8886-8B43-B43A-809B6366291A}"/>
                </a:ext>
              </a:extLst>
            </p:cNvPr>
            <p:cNvSpPr/>
            <p:nvPr/>
          </p:nvSpPr>
          <p:spPr>
            <a:xfrm>
              <a:off x="2306871" y="2456258"/>
              <a:ext cx="148951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ja-JP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</a:rPr>
                <a:t>Golang</a:t>
              </a: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07FCC2C-6DE7-0543-AE76-3BF7CE6B3C2D}"/>
              </a:ext>
            </a:extLst>
          </p:cNvPr>
          <p:cNvSpPr txBox="1"/>
          <p:nvPr/>
        </p:nvSpPr>
        <p:spPr>
          <a:xfrm>
            <a:off x="1329407" y="4876072"/>
            <a:ext cx="7379517" cy="584775"/>
          </a:xfrm>
          <a:prstGeom prst="rect">
            <a:avLst/>
          </a:prstGeom>
          <a:noFill/>
        </p:spPr>
        <p:txBody>
          <a:bodyPr wrap="none" lIns="90000" rtlCol="0">
            <a:noAutofit/>
          </a:bodyPr>
          <a:lstStyle/>
          <a:p>
            <a:pPr marL="198900" indent="-27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ja-JP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fatih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/vim-go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BC022CD-7BEB-3F44-9D2C-49D66476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20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ja-JP" sz="6000" dirty="0">
                <a:solidFill>
                  <a:schemeClr val="bg1"/>
                </a:solidFill>
              </a:rPr>
              <a:t>Linter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659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F93E9D34-9C7D-9743-98A4-ED519BCBDFF1}"/>
              </a:ext>
            </a:extLst>
          </p:cNvPr>
          <p:cNvSpPr/>
          <p:nvPr/>
        </p:nvSpPr>
        <p:spPr>
          <a:xfrm>
            <a:off x="502595" y="2276273"/>
            <a:ext cx="11186809" cy="345331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931652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BCB73A-7495-2B4A-BF65-D5ED975319E5}"/>
              </a:ext>
            </a:extLst>
          </p:cNvPr>
          <p:cNvSpPr/>
          <p:nvPr/>
        </p:nvSpPr>
        <p:spPr>
          <a:xfrm>
            <a:off x="502595" y="2787214"/>
            <a:ext cx="1136515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3492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800"/>
              <a:t>タイポでおかしな変数名に代入してる</a:t>
            </a:r>
            <a:endParaRPr lang="en-US" altLang="ja-JP" sz="2800" dirty="0"/>
          </a:p>
          <a:p>
            <a:pPr marL="457200" lvl="2" indent="-3492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800" dirty="0"/>
              <a:t>if</a:t>
            </a:r>
            <a:r>
              <a:rPr lang="ja-JP" altLang="en-US" sz="2800"/>
              <a:t>文の最後にコロンを忘れがち</a:t>
            </a:r>
            <a:r>
              <a:rPr lang="en-US" altLang="ja-JP" sz="2800" dirty="0"/>
              <a:t> (Python)</a:t>
            </a:r>
          </a:p>
          <a:p>
            <a:pPr marL="457200" lvl="2" indent="-3492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800"/>
              <a:t>動的型付け言語に汚染されると型定義忘れがち</a:t>
            </a:r>
            <a:r>
              <a:rPr lang="en-US" altLang="ja-JP" sz="2800" dirty="0"/>
              <a:t> (C, C++, Golang)</a:t>
            </a:r>
          </a:p>
          <a:p>
            <a:pPr marL="457200" lvl="2" indent="-3492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2800"/>
              <a:t>定数変数に代入しようとしてる</a:t>
            </a:r>
            <a:r>
              <a:rPr lang="en-US" altLang="ja-JP" sz="2800" dirty="0"/>
              <a:t> (</a:t>
            </a:r>
            <a:r>
              <a:rPr lang="en-US" altLang="ja-JP" sz="2800" dirty="0" err="1"/>
              <a:t>Javascript</a:t>
            </a:r>
            <a:r>
              <a:rPr lang="ja-JP" altLang="en-US" sz="2800"/>
              <a:t>等</a:t>
            </a:r>
            <a:r>
              <a:rPr lang="en-US" altLang="ja-JP" sz="28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77" y="2032818"/>
            <a:ext cx="6322397" cy="72010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ja-JP" altLang="en-US" sz="3200" b="1"/>
              <a:t>文法のチェックをしてくれる機能</a:t>
            </a:r>
            <a:endParaRPr lang="en-US" altLang="ja-JP" sz="3200" b="1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B1568054-A525-2B41-8DD7-B4E32E3B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84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4"/>
            <a:ext cx="10515600" cy="931653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79" y="2136782"/>
            <a:ext cx="10515600" cy="123963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ja-JP" sz="3200" dirty="0"/>
              <a:t>Linter</a:t>
            </a:r>
            <a:r>
              <a:rPr lang="ja-JP" altLang="en-US" sz="3200"/>
              <a:t>があるだけで</a:t>
            </a:r>
            <a:r>
              <a:rPr lang="en-US" altLang="ja-JP" sz="3200" dirty="0"/>
              <a:t>, </a:t>
            </a:r>
            <a:r>
              <a:rPr lang="ja-JP" altLang="en-US" sz="3200"/>
              <a:t>開発速度が全然変わる</a:t>
            </a:r>
            <a:endParaRPr lang="en-US" altLang="ja-JP" sz="3200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ja-JP" sz="3200" dirty="0"/>
              <a:t>(</a:t>
            </a:r>
            <a:r>
              <a:rPr lang="ja-JP" altLang="en-US" sz="3200"/>
              <a:t>人間は小さなミスになかなか気づけない</a:t>
            </a:r>
            <a:r>
              <a:rPr lang="en-US" altLang="ja-JP" sz="3200" dirty="0"/>
              <a:t>…)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40C5C-CC0B-9E4C-A0A6-35379B212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79" y="3789565"/>
            <a:ext cx="5062453" cy="2208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81798-8837-BB47-88D2-D4B5B9C93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69" y="3789565"/>
            <a:ext cx="5914521" cy="2208587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BDB1645-1FEE-8B41-9374-928FEB44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3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866" y="2780950"/>
            <a:ext cx="9822267" cy="15366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昔は</a:t>
            </a:r>
            <a:r>
              <a:rPr lang="en-US" altLang="ja-JP" sz="4800" b="1" dirty="0" err="1">
                <a:solidFill>
                  <a:srgbClr val="0070C0"/>
                </a:solidFill>
              </a:rPr>
              <a:t>Syntastic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という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エンジンが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よく使われていた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008890-7DE4-C949-A7CC-A997AD44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1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931652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008890-7DE4-C949-A7CC-A997AD44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3DE6F0-E239-EC4D-A46A-D2247EFF6296}"/>
              </a:ext>
            </a:extLst>
          </p:cNvPr>
          <p:cNvSpPr txBox="1">
            <a:spLocks/>
          </p:cNvSpPr>
          <p:nvPr/>
        </p:nvSpPr>
        <p:spPr>
          <a:xfrm>
            <a:off x="725979" y="2747753"/>
            <a:ext cx="10740041" cy="1522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4800" b="1" dirty="0" err="1">
                <a:solidFill>
                  <a:srgbClr val="0070C0"/>
                </a:solidFill>
              </a:rPr>
              <a:t>Syntastic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はファイル保存時に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同期的に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を行う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52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931652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008890-7DE4-C949-A7CC-A997AD44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3DE6F0-E239-EC4D-A46A-D2247EFF6296}"/>
              </a:ext>
            </a:extLst>
          </p:cNvPr>
          <p:cNvSpPr txBox="1">
            <a:spLocks/>
          </p:cNvSpPr>
          <p:nvPr/>
        </p:nvSpPr>
        <p:spPr>
          <a:xfrm>
            <a:off x="725979" y="3123706"/>
            <a:ext cx="10740041" cy="610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の実行中は他の操作ができない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28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931652"/>
          </a:xfrm>
        </p:spPr>
        <p:txBody>
          <a:bodyPr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Linter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008890-7DE4-C949-A7CC-A997AD44B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3DE6F0-E239-EC4D-A46A-D2247EFF6296}"/>
              </a:ext>
            </a:extLst>
          </p:cNvPr>
          <p:cNvSpPr txBox="1">
            <a:spLocks/>
          </p:cNvSpPr>
          <p:nvPr/>
        </p:nvSpPr>
        <p:spPr>
          <a:xfrm>
            <a:off x="487552" y="2695511"/>
            <a:ext cx="11216895" cy="1466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Emoji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でも今は</a:t>
            </a:r>
            <a:r>
              <a:rPr lang="en-US" altLang="ja-JP" sz="4000" b="1" dirty="0">
                <a:solidFill>
                  <a:srgbClr val="0070C0"/>
                </a:solidFill>
              </a:rPr>
              <a:t>ALE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がある！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(Asynchronous Lint Engine)</a:t>
            </a:r>
          </a:p>
        </p:txBody>
      </p:sp>
    </p:spTree>
    <p:extLst>
      <p:ext uri="{BB962C8B-B14F-4D97-AF65-F5344CB8AC3E}">
        <p14:creationId xmlns:p14="http://schemas.microsoft.com/office/powerpoint/2010/main" val="393218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自己紹介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0BC23B-002A-554C-A9A6-0AF7C315D109}"/>
              </a:ext>
            </a:extLst>
          </p:cNvPr>
          <p:cNvSpPr txBox="1">
            <a:spLocks/>
          </p:cNvSpPr>
          <p:nvPr/>
        </p:nvSpPr>
        <p:spPr>
          <a:xfrm>
            <a:off x="1046050" y="3844762"/>
            <a:ext cx="5685662" cy="3827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en-US" dirty="0">
              <a:latin typeface="Segoe UI Emoji Regular"/>
            </a:endParaRPr>
          </a:p>
        </p:txBody>
      </p:sp>
      <p:pic>
        <p:nvPicPr>
          <p:cNvPr id="1026" name="Picture 2" descr="https://external-preview.redd.it/oeaQ7xcLfvuja1NhhQxnN9PDuZ5u0vm2XHI6HdfZUI0.jpg?auto=webp&amp;s=40e34e274e4fb585a3cc560eaaf7b467f6782d71">
            <a:extLst>
              <a:ext uri="{FF2B5EF4-FFF2-40B4-BE49-F238E27FC236}">
                <a16:creationId xmlns:a16="http://schemas.microsoft.com/office/drawing/2014/main" id="{3421BD93-FB50-1648-815E-79269B1E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491" y="1254206"/>
            <a:ext cx="4633018" cy="51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F4AD3B9-B12D-1744-9BA7-A7C900226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</a:t>
            </a:fld>
            <a:endParaRPr 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B4A38EE-7E6E-B544-B6FB-EEBF0415E586}"/>
              </a:ext>
            </a:extLst>
          </p:cNvPr>
          <p:cNvSpPr/>
          <p:nvPr/>
        </p:nvSpPr>
        <p:spPr>
          <a:xfrm>
            <a:off x="4951417" y="6435318"/>
            <a:ext cx="3560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http://i.imgur.com/OJ9i8le.jpg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89934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79D61D-9F6F-7644-B901-6835ACFF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DA4436-F100-B84F-B802-27D3E654B17E}"/>
              </a:ext>
            </a:extLst>
          </p:cNvPr>
          <p:cNvSpPr txBox="1">
            <a:spLocks/>
          </p:cNvSpPr>
          <p:nvPr/>
        </p:nvSpPr>
        <p:spPr>
          <a:xfrm>
            <a:off x="363748" y="155275"/>
            <a:ext cx="10515600" cy="9316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egoe UI Emoji Regular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</a:rPr>
              <a:t>ALE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3CE6804-407C-BD4D-852A-C8FEEED6B727}"/>
              </a:ext>
            </a:extLst>
          </p:cNvPr>
          <p:cNvSpPr/>
          <p:nvPr/>
        </p:nvSpPr>
        <p:spPr>
          <a:xfrm>
            <a:off x="2513128" y="2767280"/>
            <a:ext cx="716574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非同期で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を実行してくれる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 algn="ctr"/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プラグイン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99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pic>
        <p:nvPicPr>
          <p:cNvPr id="12" name="Screen Recording 2019-04-17 at 15.20.29">
            <a:hlinkClick r:id="" action="ppaction://media"/>
            <a:extLst>
              <a:ext uri="{FF2B5EF4-FFF2-40B4-BE49-F238E27FC236}">
                <a16:creationId xmlns:a16="http://schemas.microsoft.com/office/drawing/2014/main" id="{5C86016F-1197-0A42-BB09-854F7223F0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76.03" end="16928.0539"/>
                  <p14:bmkLst>
                    <p14:bmk name="Bookmark 1" time="2759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4345" y="1475112"/>
            <a:ext cx="3934405" cy="475696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79D61D-9F6F-7644-B901-6835ACFF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DA4436-F100-B84F-B802-27D3E654B17E}"/>
              </a:ext>
            </a:extLst>
          </p:cNvPr>
          <p:cNvSpPr txBox="1">
            <a:spLocks/>
          </p:cNvSpPr>
          <p:nvPr/>
        </p:nvSpPr>
        <p:spPr>
          <a:xfrm>
            <a:off x="363748" y="155275"/>
            <a:ext cx="10515600" cy="9316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egoe UI Emoji Regular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</a:rPr>
              <a:t>ALE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6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2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79D61D-9F6F-7644-B901-6835ACFF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DA4436-F100-B84F-B802-27D3E654B17E}"/>
              </a:ext>
            </a:extLst>
          </p:cNvPr>
          <p:cNvSpPr txBox="1">
            <a:spLocks/>
          </p:cNvSpPr>
          <p:nvPr/>
        </p:nvSpPr>
        <p:spPr>
          <a:xfrm>
            <a:off x="363748" y="155275"/>
            <a:ext cx="10515600" cy="9316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egoe UI Emoji Regular"/>
                <a:ea typeface="+mj-ea"/>
                <a:cs typeface="+mj-cs"/>
              </a:defRPr>
            </a:lvl1pPr>
          </a:lstStyle>
          <a:p>
            <a:r>
              <a:rPr lang="en-US" altLang="ja-JP" dirty="0">
                <a:solidFill>
                  <a:schemeClr val="bg1"/>
                </a:solidFill>
              </a:rPr>
              <a:t>ALE</a:t>
            </a:r>
            <a:r>
              <a:rPr lang="ja-JP" altLang="en-US">
                <a:solidFill>
                  <a:schemeClr val="bg1"/>
                </a:solidFill>
              </a:rPr>
              <a:t>とは？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AC4DB0C-95CD-E943-A759-9D003AB388FD}"/>
              </a:ext>
            </a:extLst>
          </p:cNvPr>
          <p:cNvSpPr/>
          <p:nvPr/>
        </p:nvSpPr>
        <p:spPr>
          <a:xfrm>
            <a:off x="816965" y="2747760"/>
            <a:ext cx="1087243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C++: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cppcheck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, clang-tidy, clang++ (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</a:rPr>
              <a:t>コンパイラに含まれている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</a:t>
            </a: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Javascript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: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JSLint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JSHint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ESLint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Python: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pycodestyle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(pep8), flake8,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pylint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Golang: 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gofmt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 (Golang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</a:rPr>
              <a:t>についてくる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)</a:t>
            </a:r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D1376FC3-9C79-0A48-A3F5-4CACC82AA0AA}"/>
              </a:ext>
            </a:extLst>
          </p:cNvPr>
          <p:cNvSpPr/>
          <p:nvPr/>
        </p:nvSpPr>
        <p:spPr>
          <a:xfrm>
            <a:off x="502595" y="2099781"/>
            <a:ext cx="11186809" cy="345331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8EBDF51B-5E80-9D43-9507-5E29E8948A02}"/>
              </a:ext>
            </a:extLst>
          </p:cNvPr>
          <p:cNvSpPr/>
          <p:nvPr/>
        </p:nvSpPr>
        <p:spPr>
          <a:xfrm>
            <a:off x="765341" y="1903702"/>
            <a:ext cx="7927170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lvl="1"/>
            <a:r>
              <a:rPr lang="ja-JP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それぞれの言語ごとの</a:t>
            </a:r>
            <a:r>
              <a:rPr lang="en-US" altLang="ja-JP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Linter</a:t>
            </a:r>
            <a:r>
              <a:rPr lang="ja-JP" altLang="en-US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は各自インストール</a:t>
            </a:r>
            <a:endParaRPr lang="en-US" altLang="ja-JP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484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ファイラー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99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516" y="2784763"/>
            <a:ext cx="8923331" cy="13799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基本的なファイル操作を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行うためのツール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12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-67810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79D61D-9F6F-7644-B901-6835ACFF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DA4436-F100-B84F-B802-27D3E654B17E}"/>
              </a:ext>
            </a:extLst>
          </p:cNvPr>
          <p:cNvSpPr txBox="1">
            <a:spLocks/>
          </p:cNvSpPr>
          <p:nvPr/>
        </p:nvSpPr>
        <p:spPr>
          <a:xfrm>
            <a:off x="363748" y="-19228"/>
            <a:ext cx="10515600" cy="93165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Segoe UI Emoji Regular"/>
                <a:ea typeface="+mj-ea"/>
                <a:cs typeface="+mj-cs"/>
              </a:defRPr>
            </a:lvl1pPr>
          </a:lstStyle>
          <a:p>
            <a:r>
              <a:rPr lang="ja-JP" altLang="en-US">
                <a:solidFill>
                  <a:schemeClr val="bg1"/>
                </a:solidFill>
              </a:rPr>
              <a:t>ファイラーでできること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AC4DB0C-95CD-E943-A759-9D003AB388FD}"/>
              </a:ext>
            </a:extLst>
          </p:cNvPr>
          <p:cNvSpPr/>
          <p:nvPr/>
        </p:nvSpPr>
        <p:spPr>
          <a:xfrm>
            <a:off x="2402320" y="2188075"/>
            <a:ext cx="32192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Meiryo" panose="020B0604030504040204" pitchFamily="34" charset="-128"/>
              </a:rPr>
              <a:t>一覧を表示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開く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Meiryo" panose="020B0604030504040204" pitchFamily="34" charset="-128"/>
              </a:rPr>
              <a:t>作成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Meiryo" panose="020B0604030504040204" pitchFamily="34" charset="-128"/>
              </a:rPr>
              <a:t>削除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D1376FC3-9C79-0A48-A3F5-4CACC82AA0AA}"/>
              </a:ext>
            </a:extLst>
          </p:cNvPr>
          <p:cNvSpPr/>
          <p:nvPr/>
        </p:nvSpPr>
        <p:spPr>
          <a:xfrm>
            <a:off x="1138845" y="1499826"/>
            <a:ext cx="9207160" cy="459536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D260D30-98CD-A147-B038-6640C65615AA}"/>
              </a:ext>
            </a:extLst>
          </p:cNvPr>
          <p:cNvSpPr/>
          <p:nvPr/>
        </p:nvSpPr>
        <p:spPr>
          <a:xfrm>
            <a:off x="5923941" y="2207712"/>
            <a:ext cx="3399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移動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コピー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名前の変更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342900" lvl="2" indent="-34290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検索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F411135-B0BA-0D4B-B2FE-0A043112B477}"/>
              </a:ext>
            </a:extLst>
          </p:cNvPr>
          <p:cNvSpPr/>
          <p:nvPr/>
        </p:nvSpPr>
        <p:spPr>
          <a:xfrm>
            <a:off x="1696367" y="1183618"/>
            <a:ext cx="629216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" panose="020B0502040204020203" pitchFamily="34" charset="0"/>
                <a:ea typeface="Meiryo" panose="020B0604030504040204" pitchFamily="34" charset="-128"/>
              </a:rPr>
              <a:t>ファイル・ディレクトリの</a:t>
            </a:r>
            <a:endParaRPr lang="ja-JP" altLang="en-US" sz="4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7B39D75-C9DF-ED42-8F04-E3CDDF6E4064}"/>
              </a:ext>
            </a:extLst>
          </p:cNvPr>
          <p:cNvSpPr txBox="1"/>
          <p:nvPr/>
        </p:nvSpPr>
        <p:spPr>
          <a:xfrm>
            <a:off x="8354291" y="55518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など</a:t>
            </a:r>
          </a:p>
        </p:txBody>
      </p:sp>
    </p:spTree>
    <p:extLst>
      <p:ext uri="{BB962C8B-B14F-4D97-AF65-F5344CB8AC3E}">
        <p14:creationId xmlns:p14="http://schemas.microsoft.com/office/powerpoint/2010/main" val="3257044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607" y="2798389"/>
            <a:ext cx="9612786" cy="15669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けれども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サードパーティのファイラーは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機能が豊富かつカスタマイズ性が高い！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2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4"/>
            <a:ext cx="10515600" cy="842253"/>
          </a:xfrm>
        </p:spPr>
        <p:txBody>
          <a:bodyPr anchor="ctr" anchorCtr="0">
            <a:norm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37</a:t>
            </a:fld>
            <a:endParaRPr lang="en-US"/>
          </a:p>
        </p:txBody>
      </p:sp>
      <p:pic>
        <p:nvPicPr>
          <p:cNvPr id="6" name="画面収録 2019-04-19 1.42.02">
            <a:hlinkClick r:id="" action="ppaction://media"/>
            <a:extLst>
              <a:ext uri="{FF2B5EF4-FFF2-40B4-BE49-F238E27FC236}">
                <a16:creationId xmlns:a16="http://schemas.microsoft.com/office/drawing/2014/main" id="{5A8BBEAF-9B91-FC46-9884-D187B03CE3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8036" y="1181489"/>
            <a:ext cx="9095927" cy="511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6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81" y="2798389"/>
            <a:ext cx="9122837" cy="156695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ja-JP" sz="4800" b="1" dirty="0" err="1">
                <a:solidFill>
                  <a:srgbClr val="0070C0"/>
                </a:solidFill>
              </a:rPr>
              <a:t>Netrw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というデフォルトのファイラーが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実はかなり便利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37630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83" y="2655541"/>
            <a:ext cx="10837434" cy="15469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サードパーティは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altLang="ja-JP" sz="4800" b="1" dirty="0" err="1">
                <a:solidFill>
                  <a:schemeClr val="accent1"/>
                </a:solidFill>
              </a:rPr>
              <a:t>NERDTree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r>
              <a:rPr lang="en-US" altLang="ja-JP" sz="5400" b="1" dirty="0" err="1">
                <a:solidFill>
                  <a:schemeClr val="accent1"/>
                </a:solidFill>
              </a:rPr>
              <a:t>vimfiler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の一騎打ち状態だった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35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ja-JP" sz="6000" dirty="0">
                <a:solidFill>
                  <a:schemeClr val="bg1"/>
                </a:solidFill>
              </a:rPr>
              <a:t>Vim</a:t>
            </a:r>
            <a:r>
              <a:rPr lang="ja-JP" altLang="en-US" sz="6000">
                <a:solidFill>
                  <a:schemeClr val="bg1"/>
                </a:solidFill>
              </a:rPr>
              <a:t>プラグインとは？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32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283" y="2655541"/>
            <a:ext cx="10837434" cy="15469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Vimfiler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は開発が終了し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altLang="ja-JP" sz="4800" b="1" dirty="0" err="1">
                <a:solidFill>
                  <a:schemeClr val="accent1"/>
                </a:solidFill>
              </a:rPr>
              <a:t>defx.nvim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へ移行中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69829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14" y="2756614"/>
            <a:ext cx="10918972" cy="1424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個人的には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altLang="ja-JP" sz="4800" b="1" dirty="0" err="1">
                <a:solidFill>
                  <a:schemeClr val="accent1"/>
                </a:solidFill>
              </a:rPr>
              <a:t>defx.nvim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一択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167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42</a:t>
            </a:fld>
            <a:endParaRPr 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0E3AA80-3AFC-6247-BF86-A1016960374D}"/>
              </a:ext>
            </a:extLst>
          </p:cNvPr>
          <p:cNvSpPr/>
          <p:nvPr/>
        </p:nvSpPr>
        <p:spPr>
          <a:xfrm>
            <a:off x="3263557" y="2103551"/>
            <a:ext cx="307962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4000" dirty="0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n</a:t>
            </a:r>
            <a:r>
              <a:rPr lang="en" altLang="ja-JP" sz="4000" dirty="0" err="1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etrw</a:t>
            </a:r>
            <a:endParaRPr lang="en" altLang="ja-JP" sz="4000" dirty="0">
              <a:solidFill>
                <a:srgbClr val="24292E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" altLang="ja-JP" sz="4000" dirty="0" err="1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NERDTree</a:t>
            </a:r>
            <a:endParaRPr lang="en" altLang="ja-JP" sz="4000" dirty="0">
              <a:solidFill>
                <a:srgbClr val="24292E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4000" dirty="0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V</a:t>
            </a:r>
            <a:r>
              <a:rPr lang="en" altLang="ja-JP" sz="4000" dirty="0" err="1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imfiler</a:t>
            </a:r>
            <a:endParaRPr lang="en" altLang="ja-JP" sz="4000" dirty="0">
              <a:solidFill>
                <a:srgbClr val="24292E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4800" b="1" dirty="0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d</a:t>
            </a:r>
            <a:r>
              <a:rPr lang="en" altLang="ja-JP" sz="4800" b="1" dirty="0" err="1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efx.nvim</a:t>
            </a:r>
            <a:endParaRPr lang="en" altLang="ja-JP" sz="4800" b="1" dirty="0">
              <a:solidFill>
                <a:srgbClr val="FF0000"/>
              </a:solidFill>
              <a:latin typeface="Segoe UI Emoji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D9272366-8EB0-084D-BCB2-DA71384935DE}"/>
              </a:ext>
            </a:extLst>
          </p:cNvPr>
          <p:cNvSpPr/>
          <p:nvPr/>
        </p:nvSpPr>
        <p:spPr>
          <a:xfrm>
            <a:off x="1138845" y="1499826"/>
            <a:ext cx="9207160" cy="459536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D9BF1BE-EF75-EC4B-AF7B-16678A8A5F3A}"/>
              </a:ext>
            </a:extLst>
          </p:cNvPr>
          <p:cNvSpPr/>
          <p:nvPr/>
        </p:nvSpPr>
        <p:spPr>
          <a:xfrm>
            <a:off x="1386104" y="1237505"/>
            <a:ext cx="871264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ja-JP" sz="2400" dirty="0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10000</a:t>
            </a:r>
            <a:r>
              <a:rPr lang="ja-JP" altLang="en-US" sz="2400">
                <a:solidFill>
                  <a:srgbClr val="24292E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ファイルのディレクトリを開くためにかかる時間の比較</a:t>
            </a:r>
            <a:endParaRPr lang="ja-JP" altLang="en-US" sz="24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223FACC-E2FA-934F-A9CC-F6A3E0585FED}"/>
              </a:ext>
            </a:extLst>
          </p:cNvPr>
          <p:cNvSpPr/>
          <p:nvPr/>
        </p:nvSpPr>
        <p:spPr>
          <a:xfrm>
            <a:off x="6864120" y="2103551"/>
            <a:ext cx="2312087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US" altLang="ja-JP" sz="4000" dirty="0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15</a:t>
            </a:r>
            <a:r>
              <a:rPr lang="ja-JP" altLang="en-US" sz="2400">
                <a:solidFill>
                  <a:srgbClr val="24292E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  <a:endParaRPr lang="en-US" altLang="ja-JP" sz="2400" dirty="0">
              <a:solidFill>
                <a:srgbClr val="24292E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en-US" altLang="ja-JP" sz="4000" dirty="0">
                <a:solidFill>
                  <a:srgbClr val="24292E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15</a:t>
            </a:r>
            <a:r>
              <a:rPr lang="ja-JP" altLang="en-US" sz="2800">
                <a:solidFill>
                  <a:srgbClr val="24292E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  <a:endParaRPr lang="en-US" altLang="ja-JP" sz="4000" dirty="0">
              <a:solidFill>
                <a:srgbClr val="24292E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1600"/>
              </a:spcBef>
              <a:spcAft>
                <a:spcPts val="600"/>
              </a:spcAft>
            </a:pPr>
            <a:r>
              <a:rPr lang="ja-JP" altLang="en-US" sz="2800">
                <a:solidFill>
                  <a:srgbClr val="24292E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計測不能</a:t>
            </a:r>
            <a:endParaRPr lang="en-US" altLang="ja-JP" sz="2800" dirty="0">
              <a:solidFill>
                <a:srgbClr val="24292E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5F6FD2EB-3B1C-F34F-B163-E6044BD96A62}"/>
              </a:ext>
            </a:extLst>
          </p:cNvPr>
          <p:cNvSpPr/>
          <p:nvPr/>
        </p:nvSpPr>
        <p:spPr>
          <a:xfrm>
            <a:off x="6932533" y="4411492"/>
            <a:ext cx="11641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6000" dirty="0">
                <a:solidFill>
                  <a:srgbClr val="FF0000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3</a:t>
            </a:r>
            <a:r>
              <a:rPr lang="ja-JP" altLang="en-US" sz="440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秒</a:t>
            </a:r>
            <a:endParaRPr lang="en-US" altLang="ja-JP" sz="72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5CF2838-F1CC-0B45-9DFD-A13D28EDEBED}"/>
              </a:ext>
            </a:extLst>
          </p:cNvPr>
          <p:cNvCxnSpPr>
            <a:cxnSpLocks/>
          </p:cNvCxnSpPr>
          <p:nvPr/>
        </p:nvCxnSpPr>
        <p:spPr>
          <a:xfrm>
            <a:off x="3263557" y="2896261"/>
            <a:ext cx="5157114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019D171-85E4-354C-AFAB-76A33C06729F}"/>
              </a:ext>
            </a:extLst>
          </p:cNvPr>
          <p:cNvCxnSpPr>
            <a:cxnSpLocks/>
          </p:cNvCxnSpPr>
          <p:nvPr/>
        </p:nvCxnSpPr>
        <p:spPr>
          <a:xfrm>
            <a:off x="3263557" y="3704643"/>
            <a:ext cx="5157114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F5F0ABF2-2713-FC46-908E-63468C7F1ACA}"/>
              </a:ext>
            </a:extLst>
          </p:cNvPr>
          <p:cNvCxnSpPr>
            <a:cxnSpLocks/>
          </p:cNvCxnSpPr>
          <p:nvPr/>
        </p:nvCxnSpPr>
        <p:spPr>
          <a:xfrm>
            <a:off x="3263557" y="4513025"/>
            <a:ext cx="5157114" cy="0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357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43</a:t>
            </a:fld>
            <a:endParaRPr lang="en-US"/>
          </a:p>
        </p:txBody>
      </p:sp>
      <p:pic>
        <p:nvPicPr>
          <p:cNvPr id="3" name="画面収録 2019-04-19 1.30.59">
            <a:hlinkClick r:id="" action="ppaction://media"/>
            <a:extLst>
              <a:ext uri="{FF2B5EF4-FFF2-40B4-BE49-F238E27FC236}">
                <a16:creationId xmlns:a16="http://schemas.microsoft.com/office/drawing/2014/main" id="{30388F63-B190-B14A-8FCB-2F9784A4B6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2918" y="1246863"/>
            <a:ext cx="9226163" cy="518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14" y="2801975"/>
            <a:ext cx="10918972" cy="134264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defx.nvim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はまだ情報があまりないので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初心者向けではないかも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(2019/04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現在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43304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ファイラー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0D779FD-22CF-1B47-918A-93C1057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74CA93-DB3C-1B41-AFCC-FDBD5698A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8" y="2716656"/>
            <a:ext cx="11061843" cy="14246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それでも試したい方は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/sh8/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vimrc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参考にしてみてください！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246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補完機能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46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9703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553" y="2709686"/>
            <a:ext cx="10096893" cy="1438628"/>
          </a:xfrm>
        </p:spPr>
        <p:txBody>
          <a:bodyPr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はデフォルトで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Ctrl+x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Ctrl+p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を使った補完機能がある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5D1850-9F86-D449-BC6C-4ABCADCF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98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553" y="2680591"/>
            <a:ext cx="10096893" cy="1496817"/>
          </a:xfrm>
        </p:spPr>
        <p:txBody>
          <a:bodyPr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あくまで定義済みの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変数名や特定の行の補完のみ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5D1850-9F86-D449-BC6C-4ABCADCF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42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011" y="2689692"/>
            <a:ext cx="10407978" cy="14786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いろいろな言語で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関数名やその引数まで補完したい！！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5D1850-9F86-D449-BC6C-4ABCADCF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8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963" y="2667203"/>
            <a:ext cx="10696074" cy="1523594"/>
          </a:xfrm>
        </p:spPr>
        <p:txBody>
          <a:bodyPr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4000" b="1" dirty="0">
                <a:solidFill>
                  <a:srgbClr val="0070C0"/>
                </a:solidFill>
              </a:rPr>
              <a:t>Vim Script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によって書かれた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の拡張機能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ja-JP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Neovim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だと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でも書ける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7C3FCA-B0F9-7A45-8CCF-833680DD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90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772A29-3317-E34F-BBB8-C944D482C60F}"/>
              </a:ext>
            </a:extLst>
          </p:cNvPr>
          <p:cNvSpPr txBox="1">
            <a:spLocks/>
          </p:cNvSpPr>
          <p:nvPr/>
        </p:nvSpPr>
        <p:spPr>
          <a:xfrm>
            <a:off x="2159098" y="2427883"/>
            <a:ext cx="7873803" cy="2311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ja-JP" sz="43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 </a:t>
            </a:r>
            <a:r>
              <a:rPr lang="en-US" altLang="ja-JP" sz="4300" b="1" dirty="0" err="1">
                <a:solidFill>
                  <a:srgbClr val="0070C0"/>
                </a:solidFill>
                <a:latin typeface="Segoe UI Emoji Regular"/>
              </a:rPr>
              <a:t>deoplete.nvim</a:t>
            </a:r>
            <a:r>
              <a:rPr lang="en-US" altLang="ja-JP" sz="4300" b="1" dirty="0">
                <a:solidFill>
                  <a:srgbClr val="0070C0"/>
                </a:solidFill>
                <a:latin typeface="Segoe UI Emoji Regular"/>
              </a:rPr>
              <a:t> 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(</a:t>
            </a: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非同期補完のためのプラグイン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ja-JP" sz="4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 </a:t>
            </a:r>
            <a:r>
              <a:rPr lang="en-US" altLang="ja-JP" sz="4700" b="1" dirty="0">
                <a:solidFill>
                  <a:srgbClr val="0070C0"/>
                </a:solidFill>
                <a:latin typeface="Segoe UI Emoji Regular"/>
              </a:rPr>
              <a:t>vim-</a:t>
            </a:r>
            <a:r>
              <a:rPr lang="en-US" altLang="ja-JP" sz="4700" b="1" dirty="0" err="1">
                <a:solidFill>
                  <a:srgbClr val="0070C0"/>
                </a:solidFill>
                <a:latin typeface="Segoe UI Emoji Regular"/>
              </a:rPr>
              <a:t>lsp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 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(Vim</a:t>
            </a: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の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Language Server Protocol</a:t>
            </a:r>
            <a:r>
              <a:rPr lang="ja-JP" altLang="en-US"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実装</a:t>
            </a:r>
            <a:r>
              <a:rPr lang="en-US" altLang="ja-JP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ja-JP" altLang="en-US" sz="26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を使えば簡単に実現できる！</a:t>
            </a:r>
            <a:r>
              <a:rPr lang="ja-JP" altLang="en-US" sz="35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！</a:t>
            </a:r>
            <a:endParaRPr lang="en-US" altLang="ja-JP" sz="3500" dirty="0">
              <a:solidFill>
                <a:schemeClr val="tx1">
                  <a:lumMod val="75000"/>
                  <a:lumOff val="25000"/>
                </a:schemeClr>
              </a:solidFill>
              <a:latin typeface="Segoe UI Emoji Regular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5D1850-9F86-D449-BC6C-4ABCADCF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19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467" y="3110731"/>
            <a:ext cx="10117066" cy="6365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つまりどんなことができるの？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(Python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編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9A5BB0-0A00-0048-AD52-5AB98B14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207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Screen Recording 2019-04-18 at 1.58.18">
            <a:hlinkClick r:id="" action="ppaction://media"/>
            <a:extLst>
              <a:ext uri="{FF2B5EF4-FFF2-40B4-BE49-F238E27FC236}">
                <a16:creationId xmlns:a16="http://schemas.microsoft.com/office/drawing/2014/main" id="{CEEAD3F0-D39C-024E-AD50-4D2B47903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5490" y="1017915"/>
            <a:ext cx="9192116" cy="5745072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9A5BB0-0A00-0048-AD52-5AB98B14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5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7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467" y="3110731"/>
            <a:ext cx="10117066" cy="6365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つまりどんなことができるの？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(C++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編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59A5BB0-0A00-0048-AD52-5AB98B14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50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Screen Recording 2019-04-18 at 2.06.20">
            <a:hlinkClick r:id="" action="ppaction://media"/>
            <a:extLst>
              <a:ext uri="{FF2B5EF4-FFF2-40B4-BE49-F238E27FC236}">
                <a16:creationId xmlns:a16="http://schemas.microsoft.com/office/drawing/2014/main" id="{2AAB7F2A-FDAD-CD40-A88A-13ED1DCF43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3094" y="1017915"/>
            <a:ext cx="9116907" cy="5698067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64229C-3BC2-F446-BCFA-53B72CFE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4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2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LSP (Language Server Protocol) </a:t>
            </a:r>
            <a:r>
              <a:rPr lang="ja-JP" altLang="en-US">
                <a:solidFill>
                  <a:schemeClr val="bg1"/>
                </a:solidFill>
              </a:rPr>
              <a:t>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5167"/>
            <a:ext cx="10515600" cy="140936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が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月に公開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結構最近！！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D5BE1A-4B8D-0F43-9F88-FA2EA305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47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LSP (Language Server Protocol) </a:t>
            </a:r>
            <a:r>
              <a:rPr lang="ja-JP" altLang="en-US">
                <a:solidFill>
                  <a:schemeClr val="bg1"/>
                </a:solidFill>
              </a:rPr>
              <a:t>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13" y="2765704"/>
            <a:ext cx="11180974" cy="1574360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ソースコードを解析して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ja-JP" altLang="en-US" sz="4000">
                <a:solidFill>
                  <a:srgbClr val="0070C0"/>
                </a:solidFill>
              </a:rPr>
              <a:t>型や変数の自動補完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や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Linter, 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エラー解析・修正などを行う機能を持つ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D5BE1A-4B8D-0F43-9F88-FA2EA305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49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LSP (Language Server Protocol) </a:t>
            </a:r>
            <a:r>
              <a:rPr lang="ja-JP" altLang="en-US">
                <a:solidFill>
                  <a:schemeClr val="bg1"/>
                </a:solidFill>
              </a:rPr>
              <a:t>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9919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様々なエディターで共通して利用できるプロトコルなので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marL="0" indent="0" algn="ctr">
              <a:buNone/>
            </a:pPr>
            <a:r>
              <a:rPr lang="ja-JP" altLang="en-US">
                <a:solidFill>
                  <a:srgbClr val="0070C0"/>
                </a:solidFill>
              </a:rPr>
              <a:t>言語</a:t>
            </a:r>
            <a:r>
              <a:rPr lang="en-US" altLang="ja-JP" dirty="0">
                <a:solidFill>
                  <a:srgbClr val="0070C0"/>
                </a:solidFill>
              </a:rPr>
              <a:t> x </a:t>
            </a:r>
            <a:r>
              <a:rPr lang="ja-JP" altLang="en-US">
                <a:solidFill>
                  <a:srgbClr val="0070C0"/>
                </a:solidFill>
              </a:rPr>
              <a:t>エディター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の組み合わせごとに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補完エンジンや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Linter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を開発する必要がなくなった！！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82BDAA-A7A9-5D48-A14F-417D06E2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10" y="2982633"/>
            <a:ext cx="6830777" cy="31626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68126-90F1-3F41-A36D-2CD7CFB51B6B}"/>
              </a:ext>
            </a:extLst>
          </p:cNvPr>
          <p:cNvSpPr/>
          <p:nvPr/>
        </p:nvSpPr>
        <p:spPr>
          <a:xfrm>
            <a:off x="4441767" y="6463243"/>
            <a:ext cx="48075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egoe UI Emoji Regular"/>
                <a:hlinkClick r:id="rId3"/>
              </a:rPr>
              <a:t>https://code.visualstudio.com/api/language-extensions/language-server-extension-guide</a:t>
            </a:r>
            <a:endParaRPr lang="en-US" sz="1000" dirty="0"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D5BE1A-4B8D-0F43-9F88-FA2EA305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01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LSP (Language Server Protocol) </a:t>
            </a:r>
            <a:r>
              <a:rPr lang="ja-JP" altLang="en-US">
                <a:solidFill>
                  <a:schemeClr val="bg1"/>
                </a:solidFill>
              </a:rPr>
              <a:t>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322" y="2726162"/>
            <a:ext cx="8759356" cy="14056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どのエディターを用いても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同じ補完エンジン・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Linter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を使える！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D5BE1A-4B8D-0F43-9F88-FA2EA305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63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LSP (Language Server Protocol) </a:t>
            </a:r>
            <a:r>
              <a:rPr lang="ja-JP" altLang="en-US">
                <a:solidFill>
                  <a:schemeClr val="bg1"/>
                </a:solidFill>
              </a:rPr>
              <a:t>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321" y="2673058"/>
            <a:ext cx="9439358" cy="15118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言語毎に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LSP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の実装があるが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marL="0" indent="0" algn="ctr">
              <a:buNone/>
            </a:pP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どれも機能が充実していて質が高い！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D5BE1A-4B8D-0F43-9F88-FA2EA305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1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771" y="1291005"/>
            <a:ext cx="8211553" cy="1283811"/>
          </a:xfrm>
        </p:spPr>
        <p:txBody>
          <a:bodyPr>
            <a:noAutofit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をちゃんと使いこなせていますか？</a:t>
            </a:r>
            <a:endParaRPr lang="en-US" altLang="ja-JP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ja-JP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自分の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に満足できてますか？</a:t>
            </a:r>
            <a:endParaRPr lang="en-US" altLang="ja-JP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163FE7-78B8-CF48-9096-8389799F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55" y="2839675"/>
            <a:ext cx="3597530" cy="2887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4C69C-4C6F-F142-9CDF-AB813726E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00" y="2660060"/>
            <a:ext cx="3569973" cy="3246248"/>
          </a:xfrm>
          <a:prstGeom prst="rect">
            <a:avLst/>
          </a:prstGeom>
        </p:spPr>
      </p:pic>
      <p:sp>
        <p:nvSpPr>
          <p:cNvPr id="7" name="Multiply 6">
            <a:extLst>
              <a:ext uri="{FF2B5EF4-FFF2-40B4-BE49-F238E27FC236}">
                <a16:creationId xmlns:a16="http://schemas.microsoft.com/office/drawing/2014/main" id="{ED600BB2-A704-7345-AF4E-AA04921A21CE}"/>
              </a:ext>
            </a:extLst>
          </p:cNvPr>
          <p:cNvSpPr/>
          <p:nvPr/>
        </p:nvSpPr>
        <p:spPr>
          <a:xfrm>
            <a:off x="1452418" y="2480324"/>
            <a:ext cx="4259179" cy="385010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2869DAA1-6C5B-8C44-8BA2-E5C5A141DC38}"/>
              </a:ext>
            </a:extLst>
          </p:cNvPr>
          <p:cNvSpPr/>
          <p:nvPr/>
        </p:nvSpPr>
        <p:spPr>
          <a:xfrm>
            <a:off x="6461919" y="2660060"/>
            <a:ext cx="3249133" cy="3246248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73C87F7-54C0-7744-B1AC-9D12B921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補完機能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D5EA22-F05E-B44D-95EE-D1372D8DB218}"/>
              </a:ext>
            </a:extLst>
          </p:cNvPr>
          <p:cNvSpPr txBox="1">
            <a:spLocks/>
          </p:cNvSpPr>
          <p:nvPr/>
        </p:nvSpPr>
        <p:spPr>
          <a:xfrm>
            <a:off x="827117" y="3940233"/>
            <a:ext cx="10515600" cy="267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Segoe UI Emoji Regular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4B404-4636-C846-B469-C048994AD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117" y="1764563"/>
            <a:ext cx="10515600" cy="37536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ja-JP" sz="3600" dirty="0"/>
              <a:t> </a:t>
            </a:r>
            <a:r>
              <a:rPr lang="en-US" altLang="ja-JP" sz="3600" b="1" dirty="0" err="1">
                <a:solidFill>
                  <a:srgbClr val="0070C0"/>
                </a:solidFill>
              </a:rPr>
              <a:t>deoplete.nvim</a:t>
            </a:r>
            <a:r>
              <a:rPr lang="en-US" altLang="ja-JP" sz="3600" b="1" dirty="0">
                <a:solidFill>
                  <a:srgbClr val="0070C0"/>
                </a:solidFill>
              </a:rPr>
              <a:t> 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非同期補完のためのプラグイン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3500" b="1" dirty="0" err="1">
                <a:solidFill>
                  <a:srgbClr val="0070C0"/>
                </a:solidFill>
              </a:rPr>
              <a:t>deoplete-lsp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deoplete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と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vim-</a:t>
            </a:r>
            <a:r>
              <a:rPr lang="en-US" altLang="ja-JP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lsp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をつなげてくれるプラグイン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3600" b="1" dirty="0">
                <a:solidFill>
                  <a:srgbClr val="0070C0"/>
                </a:solidFill>
              </a:rPr>
              <a:t>vim-</a:t>
            </a:r>
            <a:r>
              <a:rPr lang="en-US" altLang="ja-JP" sz="3600" b="1" dirty="0" err="1">
                <a:solidFill>
                  <a:srgbClr val="0070C0"/>
                </a:solidFill>
              </a:rPr>
              <a:t>lsp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(Vim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における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Language Server Protocol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実装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ja-JP" sz="3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3500" b="1" dirty="0" err="1">
                <a:solidFill>
                  <a:srgbClr val="0070C0"/>
                </a:solidFill>
              </a:rPr>
              <a:t>echodoc</a:t>
            </a:r>
            <a:r>
              <a:rPr lang="en-US" altLang="ja-JP" sz="3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(Vim</a:t>
            </a:r>
            <a:r>
              <a:rPr lang="ja-JP" alt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の下部分に関数に関する情報を表示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を使えば再現できるので</a:t>
            </a:r>
            <a:r>
              <a:rPr lang="en-US" altLang="ja-JP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/sh8/</a:t>
            </a:r>
            <a:r>
              <a:rPr lang="en-US" altLang="ja-JP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vimrc</a:t>
            </a:r>
            <a:r>
              <a:rPr lang="ja-JP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を参考に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ja-JP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ry</a:t>
            </a:r>
            <a:endParaRPr lang="en-US" altLang="ja-JP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ED42271-8600-FE4B-A99F-050143A6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04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ja-JP" altLang="en-US" sz="6000">
                <a:solidFill>
                  <a:schemeClr val="bg1"/>
                </a:solidFill>
              </a:rPr>
              <a:t>その他の便利プラグイン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61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792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その他の便利プラグイン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173" y="1499827"/>
            <a:ext cx="8650503" cy="47573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b="1" dirty="0"/>
              <a:t> </a:t>
            </a:r>
            <a:r>
              <a:rPr lang="en-US" sz="3600" b="1" dirty="0">
                <a:solidFill>
                  <a:srgbClr val="0070C0"/>
                </a:solidFill>
              </a:rPr>
              <a:t>vim-scripts/</a:t>
            </a:r>
            <a:r>
              <a:rPr lang="en-US" sz="3600" b="1" dirty="0" err="1">
                <a:solidFill>
                  <a:srgbClr val="0070C0"/>
                </a:solidFill>
              </a:rPr>
              <a:t>YankRing.vim</a:t>
            </a:r>
            <a:endParaRPr lang="en-US" sz="3600" b="1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ヤンクした履歴を保持してくれる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 + p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をすると過去のヤンクしたバッファに遡れる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b="1" dirty="0"/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rhysd</a:t>
            </a:r>
            <a:r>
              <a:rPr lang="en-US" sz="3600" b="1" dirty="0">
                <a:solidFill>
                  <a:srgbClr val="0070C0"/>
                </a:solidFill>
              </a:rPr>
              <a:t>/accelerated-</a:t>
            </a:r>
            <a:r>
              <a:rPr lang="en-US" sz="3600" b="1" dirty="0" err="1">
                <a:solidFill>
                  <a:srgbClr val="0070C0"/>
                </a:solidFill>
              </a:rPr>
              <a:t>jk</a:t>
            </a:r>
            <a:endParaRPr lang="en-US" sz="3600" b="1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縦の</a:t>
            </a:r>
            <a:r>
              <a:rPr lang="en-US" altLang="ja-JP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jk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移動がすごく速くなる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ja-JP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sz="3600" b="1" dirty="0" err="1">
                <a:solidFill>
                  <a:srgbClr val="0070C0"/>
                </a:solidFill>
              </a:rPr>
              <a:t>tomtom</a:t>
            </a:r>
            <a:r>
              <a:rPr lang="en-US" altLang="ja-JP" sz="3600" b="1" dirty="0">
                <a:solidFill>
                  <a:srgbClr val="0070C0"/>
                </a:solidFill>
              </a:rPr>
              <a:t>/</a:t>
            </a:r>
            <a:r>
              <a:rPr lang="en-US" altLang="ja-JP" sz="3600" b="1" dirty="0" err="1">
                <a:solidFill>
                  <a:srgbClr val="0070C0"/>
                </a:solidFill>
              </a:rPr>
              <a:t>tcomment_vim</a:t>
            </a:r>
            <a:r>
              <a:rPr lang="en-US" altLang="ja-JP" sz="3600" b="1" dirty="0">
                <a:solidFill>
                  <a:srgbClr val="0070C0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コメントアウトをショートカット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7C8FB0-0714-724C-AE13-E71C31E3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92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その他の便利プラグイン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848" y="1519913"/>
            <a:ext cx="6567262" cy="396129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>
                <a:solidFill>
                  <a:srgbClr val="0070C0"/>
                </a:solidFill>
              </a:rPr>
              <a:t>vim-airline/vim-airline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ステータスバーがかっこよくなる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airblade</a:t>
            </a:r>
            <a:r>
              <a:rPr lang="en-US" sz="3600" b="1" dirty="0">
                <a:solidFill>
                  <a:srgbClr val="0070C0"/>
                </a:solidFill>
              </a:rPr>
              <a:t>/vim-</a:t>
            </a:r>
            <a:r>
              <a:rPr lang="en-US" sz="3600" b="1" dirty="0" err="1">
                <a:solidFill>
                  <a:srgbClr val="0070C0"/>
                </a:solidFill>
              </a:rPr>
              <a:t>gitgutter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管理されてるファイルの差分を表示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600" b="1" dirty="0" err="1">
                <a:solidFill>
                  <a:srgbClr val="0070C0"/>
                </a:solidFill>
              </a:rPr>
              <a:t>lervag</a:t>
            </a:r>
            <a:r>
              <a:rPr lang="en-US" sz="3600" b="1" dirty="0">
                <a:solidFill>
                  <a:srgbClr val="0070C0"/>
                </a:solidFill>
              </a:rPr>
              <a:t>/</a:t>
            </a:r>
            <a:r>
              <a:rPr lang="en-US" sz="3600" b="1" dirty="0" err="1">
                <a:solidFill>
                  <a:srgbClr val="0070C0"/>
                </a:solidFill>
              </a:rPr>
              <a:t>vimtex</a:t>
            </a:r>
            <a:endParaRPr lang="en-US" sz="3600" b="1" dirty="0">
              <a:solidFill>
                <a:srgbClr val="0070C0"/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で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書いちゃう？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77C8FB0-0714-724C-AE13-E71C31E3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37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2" y="2983322"/>
            <a:ext cx="9780115" cy="1012208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ja-JP" sz="6000" dirty="0">
                <a:solidFill>
                  <a:schemeClr val="bg1"/>
                </a:solidFill>
              </a:rPr>
              <a:t>(</a:t>
            </a:r>
            <a:r>
              <a:rPr lang="ja-JP" altLang="en-US" sz="6000">
                <a:solidFill>
                  <a:schemeClr val="bg1"/>
                </a:solidFill>
              </a:rPr>
              <a:t>番外編</a:t>
            </a:r>
            <a:r>
              <a:rPr lang="en-US" altLang="ja-JP" sz="6000" dirty="0">
                <a:solidFill>
                  <a:schemeClr val="bg1"/>
                </a:solidFill>
              </a:rPr>
              <a:t>) </a:t>
            </a:r>
            <a:r>
              <a:rPr lang="ja-JP" altLang="en-US" sz="6000">
                <a:solidFill>
                  <a:schemeClr val="bg1"/>
                </a:solidFill>
              </a:rPr>
              <a:t>カレンダーの表示</a:t>
            </a:r>
            <a:endParaRPr lang="en-US" altLang="ja-JP" sz="6000" dirty="0">
              <a:solidFill>
                <a:schemeClr val="bg1"/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238AF9-CB6B-9143-9A42-E9744D5F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>
                <a:solidFill>
                  <a:schemeClr val="bg1"/>
                </a:solidFill>
              </a:rPr>
              <a:t>64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10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36" y="1"/>
            <a:ext cx="12203936" cy="1099367"/>
          </a:xfrm>
        </p:spPr>
        <p:txBody>
          <a:bodyPr anchor="ctr" anchorCtr="0">
            <a:norm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番外編</a:t>
            </a:r>
            <a:r>
              <a:rPr lang="en-US" altLang="ja-JP" dirty="0">
                <a:solidFill>
                  <a:schemeClr val="bg1"/>
                </a:solidFill>
              </a:rPr>
              <a:t>) </a:t>
            </a:r>
            <a:r>
              <a:rPr lang="ja-JP" altLang="en-US">
                <a:solidFill>
                  <a:schemeClr val="bg1"/>
                </a:solidFill>
              </a:rPr>
              <a:t>カレンダーの表示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7169"/>
            <a:ext cx="10515600" cy="1423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でカレンダー管理したい！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</a:rPr>
              <a:t>からもう離れたくない！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7AC48A6-8F7D-B340-AEF0-235FFDBD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008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36" y="1"/>
            <a:ext cx="12203936" cy="1099367"/>
          </a:xfrm>
        </p:spPr>
        <p:txBody>
          <a:bodyPr anchor="ctr" anchorCtr="0">
            <a:norm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番外編</a:t>
            </a:r>
            <a:r>
              <a:rPr lang="en-US" altLang="ja-JP" dirty="0">
                <a:solidFill>
                  <a:schemeClr val="bg1"/>
                </a:solidFill>
              </a:rPr>
              <a:t>) </a:t>
            </a:r>
            <a:r>
              <a:rPr lang="ja-JP" altLang="en-US">
                <a:solidFill>
                  <a:schemeClr val="bg1"/>
                </a:solidFill>
              </a:rPr>
              <a:t>カレンダーの表示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31E3C1-FE8C-D64E-BE51-176B9DA517D4}"/>
              </a:ext>
            </a:extLst>
          </p:cNvPr>
          <p:cNvSpPr txBox="1">
            <a:spLocks/>
          </p:cNvSpPr>
          <p:nvPr/>
        </p:nvSpPr>
        <p:spPr>
          <a:xfrm>
            <a:off x="1038970" y="2751218"/>
            <a:ext cx="10114059" cy="135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4800" b="1" dirty="0" err="1">
                <a:solidFill>
                  <a:srgbClr val="0070C0"/>
                </a:solidFill>
                <a:latin typeface="Segoe UI Emoji Regular"/>
              </a:rPr>
              <a:t>calendar.vim</a:t>
            </a:r>
            <a:r>
              <a:rPr lang="en-US" altLang="ja-JP" sz="4800" b="1" dirty="0">
                <a:solidFill>
                  <a:srgbClr val="0070C0"/>
                </a:solidFill>
                <a:latin typeface="Segoe UI Emoji Regular"/>
              </a:rPr>
              <a:t> 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を使えば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,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Google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カレンダーを</a:t>
            </a:r>
            <a:r>
              <a:rPr lang="en-US" altLang="ja-JP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Vim</a:t>
            </a:r>
            <a:r>
              <a:rPr lang="ja-JP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から管理できる！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Segoe UI Emoji Regular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7AC48A6-8F7D-B340-AEF0-235FFDBD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061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36" y="1"/>
            <a:ext cx="12203936" cy="1099367"/>
          </a:xfrm>
        </p:spPr>
        <p:txBody>
          <a:bodyPr anchor="ctr" anchorCtr="0">
            <a:norm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番外編</a:t>
            </a:r>
            <a:r>
              <a:rPr lang="en-US" altLang="ja-JP" dirty="0">
                <a:solidFill>
                  <a:schemeClr val="bg1"/>
                </a:solidFill>
              </a:rPr>
              <a:t>) </a:t>
            </a:r>
            <a:r>
              <a:rPr lang="ja-JP" altLang="en-US">
                <a:solidFill>
                  <a:schemeClr val="bg1"/>
                </a:solidFill>
              </a:rPr>
              <a:t>カレンダーの表示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BD1C5-2000-1A45-8CA1-A84A76850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32" y="1359164"/>
            <a:ext cx="8102600" cy="506412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138FD56-9D0F-C344-B2CD-FE791C9F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1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936" y="1"/>
            <a:ext cx="12203936" cy="1099367"/>
          </a:xfrm>
        </p:spPr>
        <p:txBody>
          <a:bodyPr anchor="ctr" anchorCtr="0">
            <a:norm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番外編</a:t>
            </a:r>
            <a:r>
              <a:rPr lang="en-US" altLang="ja-JP" dirty="0">
                <a:solidFill>
                  <a:schemeClr val="bg1"/>
                </a:solidFill>
              </a:rPr>
              <a:t>) </a:t>
            </a:r>
            <a:r>
              <a:rPr lang="ja-JP" altLang="en-US">
                <a:solidFill>
                  <a:schemeClr val="bg1"/>
                </a:solidFill>
              </a:rPr>
              <a:t>カレンダーの表示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Screen Recording 2019-04-18 at 2.35.14">
            <a:hlinkClick r:id="" action="ppaction://media"/>
            <a:extLst>
              <a:ext uri="{FF2B5EF4-FFF2-40B4-BE49-F238E27FC236}">
                <a16:creationId xmlns:a16="http://schemas.microsoft.com/office/drawing/2014/main" id="{2D21FBCD-3701-AF42-B281-FB699C1EAF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9016" y="1421101"/>
            <a:ext cx="8122032" cy="5076271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33E3428-5C5B-D440-B1D8-B0D8A08CD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6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640" y="2631599"/>
            <a:ext cx="10566719" cy="1594801"/>
          </a:xfrm>
        </p:spPr>
        <p:txBody>
          <a:bodyPr>
            <a:normAutofit fontScale="92500"/>
          </a:bodyPr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altLang="ja-JP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:help </a:t>
            </a:r>
            <a:r>
              <a:rPr lang="ja-JP" alt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コマンドで</a:t>
            </a:r>
            <a:endParaRPr lang="en-US" altLang="ja-JP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spcAft>
                <a:spcPts val="600"/>
              </a:spcAft>
              <a:buNone/>
            </a:pPr>
            <a:r>
              <a:rPr lang="ja-JP" alt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プラグインの使い方を知ることができる</a:t>
            </a:r>
            <a:endParaRPr lang="en-US" altLang="ja-JP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979BD6-1068-A345-A693-4F2963A1F8C4}"/>
              </a:ext>
            </a:extLst>
          </p:cNvPr>
          <p:cNvSpPr txBox="1">
            <a:spLocks/>
          </p:cNvSpPr>
          <p:nvPr/>
        </p:nvSpPr>
        <p:spPr>
          <a:xfrm>
            <a:off x="363748" y="155275"/>
            <a:ext cx="10515600" cy="7073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solidFill>
                  <a:schemeClr val="bg1"/>
                </a:solidFill>
                <a:latin typeface="Segoe UI Emoji Regular"/>
              </a:rPr>
              <a:t>最後に</a:t>
            </a:r>
            <a:endParaRPr lang="en-US" dirty="0">
              <a:solidFill>
                <a:schemeClr val="bg1"/>
              </a:solidFill>
              <a:latin typeface="Segoe UI Emoji Regular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7F3F21-AAFF-8F40-9C91-E1562DF3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64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0C410F9-0056-1246-9EC8-B37CA79E8A77}"/>
              </a:ext>
            </a:extLst>
          </p:cNvPr>
          <p:cNvSpPr txBox="1">
            <a:spLocks/>
          </p:cNvSpPr>
          <p:nvPr/>
        </p:nvSpPr>
        <p:spPr>
          <a:xfrm>
            <a:off x="1205454" y="2718919"/>
            <a:ext cx="9781091" cy="14201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altLang="ja-JP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Vim</a:t>
            </a:r>
            <a:r>
              <a:rPr lang="ja-JP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プラグインを使えば</a:t>
            </a:r>
            <a:r>
              <a:rPr lang="en-US" altLang="ja-JP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,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ja-JP" altLang="en-US" sz="4400">
                <a:solidFill>
                  <a:schemeClr val="tx1">
                    <a:lumMod val="75000"/>
                    <a:lumOff val="25000"/>
                  </a:schemeClr>
                </a:solidFill>
                <a:latin typeface="Segoe UI Emoji Regular"/>
              </a:rPr>
              <a:t>自分だけの快適な編集環境を作れる！</a:t>
            </a:r>
            <a:endParaRPr lang="en-US" altLang="ja-JP" sz="4400" dirty="0">
              <a:solidFill>
                <a:schemeClr val="tx1">
                  <a:lumMod val="75000"/>
                  <a:lumOff val="25000"/>
                </a:schemeClr>
              </a:solidFill>
              <a:latin typeface="Segoe UI Emoji Regular"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4109027-9C12-2441-9575-63C316F4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78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640" y="3197225"/>
            <a:ext cx="10566719" cy="7397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Vim</a:t>
            </a:r>
            <a:r>
              <a:rPr lang="ja-JP" alt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沼は深いので気をつけましょう</a:t>
            </a:r>
            <a:endParaRPr lang="en-US" altLang="ja-JP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979BD6-1068-A345-A693-4F2963A1F8C4}"/>
              </a:ext>
            </a:extLst>
          </p:cNvPr>
          <p:cNvSpPr txBox="1">
            <a:spLocks/>
          </p:cNvSpPr>
          <p:nvPr/>
        </p:nvSpPr>
        <p:spPr>
          <a:xfrm>
            <a:off x="363748" y="155275"/>
            <a:ext cx="10515600" cy="7073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solidFill>
                  <a:schemeClr val="bg1"/>
                </a:solidFill>
                <a:latin typeface="Segoe UI Emoji Regular"/>
              </a:rPr>
              <a:t>最後に</a:t>
            </a:r>
            <a:endParaRPr lang="en-US" dirty="0">
              <a:solidFill>
                <a:schemeClr val="bg1"/>
              </a:solidFill>
              <a:latin typeface="Segoe UI Emoji Regular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F7F3F21-AAFF-8F40-9C91-E1562DF3C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952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630EC-1EAB-3045-8E52-9C9424481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640" y="2773891"/>
            <a:ext cx="10566719" cy="17303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vimrc</a:t>
            </a:r>
            <a:r>
              <a:rPr lang="ja-JP" alt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は公開してます</a:t>
            </a:r>
            <a:endParaRPr lang="en-US" altLang="ja-JP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800" dirty="0">
                <a:hlinkClick r:id="rId2"/>
              </a:rPr>
              <a:t>https://github.com/sh8/vimrc/</a:t>
            </a:r>
            <a:endParaRPr lang="en-US" altLang="ja-JP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979BD6-1068-A345-A693-4F2963A1F8C4}"/>
              </a:ext>
            </a:extLst>
          </p:cNvPr>
          <p:cNvSpPr txBox="1">
            <a:spLocks/>
          </p:cNvSpPr>
          <p:nvPr/>
        </p:nvSpPr>
        <p:spPr>
          <a:xfrm>
            <a:off x="363748" y="155275"/>
            <a:ext cx="10515600" cy="70736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>
                <a:solidFill>
                  <a:schemeClr val="bg1"/>
                </a:solidFill>
                <a:latin typeface="Segoe UI Emoji Regular"/>
              </a:rPr>
              <a:t>最後に</a:t>
            </a:r>
            <a:endParaRPr lang="en-US" dirty="0">
              <a:solidFill>
                <a:schemeClr val="bg1"/>
              </a:solidFill>
              <a:latin typeface="Segoe UI Emoji Regular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AA5F29F-8EA7-4C4C-BAAA-4D3BFB5EA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5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3708DD-94BC-B94D-AA08-885C964E52BE}"/>
              </a:ext>
            </a:extLst>
          </p:cNvPr>
          <p:cNvSpPr/>
          <p:nvPr/>
        </p:nvSpPr>
        <p:spPr>
          <a:xfrm>
            <a:off x="936263" y="2340956"/>
            <a:ext cx="10097310" cy="3005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933103-A824-DD45-A67E-41EA96D7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57" y="2786841"/>
            <a:ext cx="1764692" cy="21134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1EE413-9AC2-4444-9839-AB3EEC35B1D7}"/>
              </a:ext>
            </a:extLst>
          </p:cNvPr>
          <p:cNvSpPr txBox="1"/>
          <p:nvPr/>
        </p:nvSpPr>
        <p:spPr>
          <a:xfrm>
            <a:off x="4207749" y="2820186"/>
            <a:ext cx="648619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ja-JP" altLang="en-US" sz="2800">
                <a:latin typeface="Segoe UI Emoji Regular"/>
              </a:rPr>
              <a:t>設定めんどうくさくないの？</a:t>
            </a:r>
            <a:endParaRPr lang="en-US" altLang="ja-JP" sz="2800" dirty="0">
              <a:latin typeface="Segoe UI Emoji Regular"/>
            </a:endParaRPr>
          </a:p>
          <a:p>
            <a:pPr>
              <a:spcAft>
                <a:spcPts val="600"/>
              </a:spcAft>
            </a:pPr>
            <a:r>
              <a:rPr lang="ja-JP" altLang="en-US" sz="2800">
                <a:latin typeface="Segoe UI Emoji Regular"/>
              </a:rPr>
              <a:t>ゼロから書かないといけないの？</a:t>
            </a:r>
            <a:endParaRPr lang="en-US" altLang="ja-JP" sz="2800" dirty="0">
              <a:latin typeface="Segoe UI Emoji Regular"/>
            </a:endParaRPr>
          </a:p>
          <a:p>
            <a:pPr>
              <a:spcAft>
                <a:spcPts val="600"/>
              </a:spcAft>
            </a:pPr>
            <a:r>
              <a:rPr lang="ja-JP" altLang="en-US" sz="2800">
                <a:latin typeface="Segoe UI Emoji Regular"/>
              </a:rPr>
              <a:t>プラグイン全部調べなきゃいけない？</a:t>
            </a:r>
            <a:endParaRPr lang="en-US" altLang="ja-JP" sz="2800" dirty="0">
              <a:latin typeface="Segoe UI Emoji Regular"/>
            </a:endParaRPr>
          </a:p>
          <a:p>
            <a:pPr>
              <a:spcAft>
                <a:spcPts val="600"/>
              </a:spcAft>
            </a:pPr>
            <a:r>
              <a:rPr lang="en-US" sz="2800" strike="sngStrike" dirty="0">
                <a:latin typeface="Segoe UI Emoji Regular"/>
              </a:rPr>
              <a:t>Atom</a:t>
            </a:r>
            <a:r>
              <a:rPr lang="ja-JP" altLang="en-US" sz="2800" strike="sngStrike">
                <a:latin typeface="Segoe UI Emoji Regular"/>
              </a:rPr>
              <a:t>や</a:t>
            </a:r>
            <a:r>
              <a:rPr lang="en-US" altLang="ja-JP" sz="2800" strike="sngStrike" dirty="0">
                <a:latin typeface="Segoe UI Emoji Regular"/>
              </a:rPr>
              <a:t>Visual Studio</a:t>
            </a:r>
            <a:r>
              <a:rPr lang="ja-JP" altLang="en-US" sz="2800" strike="sngStrike">
                <a:latin typeface="Segoe UI Emoji Regular"/>
              </a:rPr>
              <a:t>の方がいいじゃん</a:t>
            </a:r>
            <a:r>
              <a:rPr lang="en-US" altLang="ja-JP" sz="2800" strike="sngStrike" dirty="0">
                <a:latin typeface="Segoe UI Emoji Regular"/>
              </a:rPr>
              <a:t>?</a:t>
            </a:r>
            <a:endParaRPr lang="en-US" sz="2800" strike="sngStrike" dirty="0">
              <a:latin typeface="Segoe UI Emoji Regular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F04C55-7EF4-8D45-B343-28E0957B2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09" y="2790144"/>
            <a:ext cx="1759175" cy="2106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0B95AC-64BE-B74D-83DB-B7E385F1FED3}"/>
              </a:ext>
            </a:extLst>
          </p:cNvPr>
          <p:cNvSpPr txBox="1"/>
          <p:nvPr/>
        </p:nvSpPr>
        <p:spPr>
          <a:xfrm>
            <a:off x="1288496" y="2116757"/>
            <a:ext cx="264687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400">
                <a:latin typeface="Meiryo" panose="020B0604030504040204" pitchFamily="34" charset="-128"/>
                <a:ea typeface="Meiryo" panose="020B0604030504040204" pitchFamily="34" charset="-128"/>
              </a:rPr>
              <a:t>そうはいうけど</a:t>
            </a:r>
            <a:r>
              <a:rPr lang="en-US" altLang="ja-JP" sz="2400" dirty="0">
                <a:latin typeface="Meiryo" panose="020B0604030504040204" pitchFamily="34" charset="-128"/>
                <a:ea typeface="Meiryo" panose="020B0604030504040204" pitchFamily="34" charset="-128"/>
              </a:rPr>
              <a:t>…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4109027-9C12-2441-9575-63C316F4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0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8ECA9-ACCE-E744-AFDB-4DDFF7D13CE5}"/>
              </a:ext>
            </a:extLst>
          </p:cNvPr>
          <p:cNvSpPr/>
          <p:nvPr/>
        </p:nvSpPr>
        <p:spPr>
          <a:xfrm>
            <a:off x="0" y="1"/>
            <a:ext cx="12192000" cy="9316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7426E-A648-334B-93B6-D8EA82B10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48" y="155275"/>
            <a:ext cx="10515600" cy="707366"/>
          </a:xfrm>
        </p:spPr>
        <p:txBody>
          <a:bodyPr anchor="ctr" anchorCtr="0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Vim</a:t>
            </a:r>
            <a:r>
              <a:rPr lang="ja-JP" altLang="en-US">
                <a:solidFill>
                  <a:schemeClr val="bg1"/>
                </a:solidFill>
              </a:rPr>
              <a:t>プラグインとは</a:t>
            </a:r>
            <a:r>
              <a:rPr lang="en-US" altLang="ja-JP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D67EAA-8752-7248-A2B1-B1417DD18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048" y="1183800"/>
            <a:ext cx="3815964" cy="50301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12364E-C8C2-F840-8FB8-D5CD95E15543}"/>
              </a:ext>
            </a:extLst>
          </p:cNvPr>
          <p:cNvSpPr/>
          <p:nvPr/>
        </p:nvSpPr>
        <p:spPr>
          <a:xfrm>
            <a:off x="575324" y="2125634"/>
            <a:ext cx="6621634" cy="11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NotoSansMono Nerd Font" panose="020B0509040504020204" pitchFamily="49" charset="0"/>
              </a:rPr>
              <a:t>vimrc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に設定を書くだけで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どこでも同じ環境を簡単に再現可能！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09604-3EB4-9149-9FD3-D4072B8A77D2}"/>
              </a:ext>
            </a:extLst>
          </p:cNvPr>
          <p:cNvSpPr txBox="1"/>
          <p:nvPr/>
        </p:nvSpPr>
        <p:spPr>
          <a:xfrm>
            <a:off x="8904632" y="6244713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egoe UI Emoji Regular"/>
              </a:rPr>
              <a:t>vimrc</a:t>
            </a:r>
            <a:r>
              <a:rPr lang="ja-JP" altLang="en-US">
                <a:latin typeface="Segoe UI Emoji Regular"/>
              </a:rPr>
              <a:t>の一例</a:t>
            </a:r>
            <a:endParaRPr lang="en-US" dirty="0">
              <a:latin typeface="Segoe UI Emoji Regular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E7688E8A-C8FF-3240-AC92-4010F9C5127E}"/>
              </a:ext>
            </a:extLst>
          </p:cNvPr>
          <p:cNvSpPr/>
          <p:nvPr/>
        </p:nvSpPr>
        <p:spPr>
          <a:xfrm>
            <a:off x="575324" y="4435973"/>
            <a:ext cx="6621634" cy="11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Github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には先人のノウハウが詰まった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すごい</a:t>
            </a:r>
            <a:r>
              <a:rPr lang="en-US" altLang="ja-JP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vimrc</a:t>
            </a:r>
            <a:r>
              <a:rPr lang="ja-JP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がたくさん落ちてる😆</a:t>
            </a:r>
            <a:endParaRPr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129D22A9-BFF7-6445-967C-1C21BFF67DE6}"/>
              </a:ext>
            </a:extLst>
          </p:cNvPr>
          <p:cNvSpPr/>
          <p:nvPr/>
        </p:nvSpPr>
        <p:spPr>
          <a:xfrm>
            <a:off x="429884" y="1893880"/>
            <a:ext cx="6621634" cy="156867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FA6BAB1E-F66B-5347-ACB1-D3EB394CC82C}"/>
              </a:ext>
            </a:extLst>
          </p:cNvPr>
          <p:cNvSpPr/>
          <p:nvPr/>
        </p:nvSpPr>
        <p:spPr>
          <a:xfrm>
            <a:off x="429884" y="4152720"/>
            <a:ext cx="6621634" cy="156867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 Emoji Regular"/>
            </a:endParaRP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DD8282-3367-5640-826B-FCE37E66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8C2E-F589-B24F-A9C6-F94C77EF8A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39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9A52C329-B2FA-F244-97EC-C509AAD689EA}" vid="{E9FF07E3-F2B0-E342-ADA2-E7868E8D2B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1585</TotalTime>
  <Words>1495</Words>
  <Application>Microsoft Macintosh PowerPoint</Application>
  <PresentationFormat>ワイド画面</PresentationFormat>
  <Paragraphs>325</Paragraphs>
  <Slides>71</Slides>
  <Notes>0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71</vt:i4>
      </vt:variant>
    </vt:vector>
  </HeadingPairs>
  <TitlesOfParts>
    <vt:vector size="80" baseType="lpstr">
      <vt:lpstr>Meiryo UI</vt:lpstr>
      <vt:lpstr>Segoe UI Emoji Regular</vt:lpstr>
      <vt:lpstr>Meiryo</vt:lpstr>
      <vt:lpstr>Arial</vt:lpstr>
      <vt:lpstr>Calibri</vt:lpstr>
      <vt:lpstr>Century Gothic</vt:lpstr>
      <vt:lpstr>MesloLGM Nerd Font RegularForPo</vt:lpstr>
      <vt:lpstr>Segoe UI Emoji</vt:lpstr>
      <vt:lpstr>Office Theme</vt:lpstr>
      <vt:lpstr>おすすめVimプラグイン紹介 @横田研Vim勉強会</vt:lpstr>
      <vt:lpstr>自己紹介</vt:lpstr>
      <vt:lpstr>自己紹介</vt:lpstr>
      <vt:lpstr>PowerPoint プレゼンテーション</vt:lpstr>
      <vt:lpstr>Vimプラグインとは?</vt:lpstr>
      <vt:lpstr>Vimプラグインとは?</vt:lpstr>
      <vt:lpstr>Vimプラグインとは?</vt:lpstr>
      <vt:lpstr>Vimプラグインとは?</vt:lpstr>
      <vt:lpstr>Vimプラグインとは?</vt:lpstr>
      <vt:lpstr>Vimプラグインで何ができるの?</vt:lpstr>
      <vt:lpstr>Vimプラグインとは?</vt:lpstr>
      <vt:lpstr>PowerPoint プレゼンテーション</vt:lpstr>
      <vt:lpstr>プラグイン管理</vt:lpstr>
      <vt:lpstr>プラグイン管理</vt:lpstr>
      <vt:lpstr>PowerPoint プレゼンテーション</vt:lpstr>
      <vt:lpstr>ファイル・文字列の検索</vt:lpstr>
      <vt:lpstr>ファイル・文字列の検索</vt:lpstr>
      <vt:lpstr>ファイル・文字列の検索</vt:lpstr>
      <vt:lpstr>PowerPoint プレゼンテーション</vt:lpstr>
      <vt:lpstr>シンタックスハイライト</vt:lpstr>
      <vt:lpstr>シンタックスハイライト</vt:lpstr>
      <vt:lpstr>シンタックスハイライト</vt:lpstr>
      <vt:lpstr>PowerPoint プレゼンテーション</vt:lpstr>
      <vt:lpstr>Linterとは？</vt:lpstr>
      <vt:lpstr>Linterとは？</vt:lpstr>
      <vt:lpstr>Linter</vt:lpstr>
      <vt:lpstr>Linterとは？</vt:lpstr>
      <vt:lpstr>Linterとは？</vt:lpstr>
      <vt:lpstr>Linterとは？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ファイラー</vt:lpstr>
      <vt:lpstr>PowerPoint プレゼンテーション</vt:lpstr>
      <vt:lpstr>ファイラー</vt:lpstr>
      <vt:lpstr>ファイラー</vt:lpstr>
      <vt:lpstr>ファイラー</vt:lpstr>
      <vt:lpstr>ファイラー</vt:lpstr>
      <vt:lpstr>ファイラー</vt:lpstr>
      <vt:lpstr>ファイラー</vt:lpstr>
      <vt:lpstr>ファイラー</vt:lpstr>
      <vt:lpstr>ファイラー</vt:lpstr>
      <vt:lpstr>ファイラー</vt:lpstr>
      <vt:lpstr>ファイラー</vt:lpstr>
      <vt:lpstr>PowerPoint プレゼンテーション</vt:lpstr>
      <vt:lpstr>補完機能</vt:lpstr>
      <vt:lpstr>補完機能</vt:lpstr>
      <vt:lpstr>補完機能</vt:lpstr>
      <vt:lpstr>補完機能</vt:lpstr>
      <vt:lpstr>補完機能</vt:lpstr>
      <vt:lpstr>補完機能</vt:lpstr>
      <vt:lpstr>補完機能</vt:lpstr>
      <vt:lpstr>補完機能</vt:lpstr>
      <vt:lpstr>LSP (Language Server Protocol) とは?</vt:lpstr>
      <vt:lpstr>LSP (Language Server Protocol) とは?</vt:lpstr>
      <vt:lpstr>LSP (Language Server Protocol) とは?</vt:lpstr>
      <vt:lpstr>LSP (Language Server Protocol) とは?</vt:lpstr>
      <vt:lpstr>LSP (Language Server Protocol) とは?</vt:lpstr>
      <vt:lpstr>補完機能</vt:lpstr>
      <vt:lpstr>PowerPoint プレゼンテーション</vt:lpstr>
      <vt:lpstr>その他の便利プラグイン</vt:lpstr>
      <vt:lpstr>その他の便利プラグイン</vt:lpstr>
      <vt:lpstr>PowerPoint プレゼンテーション</vt:lpstr>
      <vt:lpstr> (番外編) カレンダーの表示</vt:lpstr>
      <vt:lpstr> (番外編) カレンダーの表示</vt:lpstr>
      <vt:lpstr> (番外編) カレンダーの表示</vt:lpstr>
      <vt:lpstr> (番外編) カレンダーの表示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おすすめVimプラグイン紹介 @横田研Vim勉強会</dc:title>
  <dc:creator>岩瀬駿</dc:creator>
  <cp:lastModifiedBy>岩瀬駿</cp:lastModifiedBy>
  <cp:revision>237</cp:revision>
  <cp:lastPrinted>2019-04-18T17:29:52Z</cp:lastPrinted>
  <dcterms:created xsi:type="dcterms:W3CDTF">2019-04-16T07:50:08Z</dcterms:created>
  <dcterms:modified xsi:type="dcterms:W3CDTF">2019-04-19T09:12:15Z</dcterms:modified>
</cp:coreProperties>
</file>